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31"/>
  </p:notesMasterIdLst>
  <p:handoutMasterIdLst>
    <p:handoutMasterId r:id="rId32"/>
  </p:handoutMasterIdLst>
  <p:sldIdLst>
    <p:sldId id="316" r:id="rId2"/>
    <p:sldId id="343" r:id="rId3"/>
    <p:sldId id="344" r:id="rId4"/>
    <p:sldId id="345" r:id="rId5"/>
    <p:sldId id="346" r:id="rId6"/>
    <p:sldId id="347" r:id="rId7"/>
    <p:sldId id="348" r:id="rId8"/>
    <p:sldId id="349" r:id="rId9"/>
    <p:sldId id="353" r:id="rId10"/>
    <p:sldId id="350" r:id="rId11"/>
    <p:sldId id="351" r:id="rId12"/>
    <p:sldId id="342" r:id="rId13"/>
    <p:sldId id="352" r:id="rId14"/>
    <p:sldId id="354" r:id="rId15"/>
    <p:sldId id="363" r:id="rId16"/>
    <p:sldId id="364" r:id="rId17"/>
    <p:sldId id="359" r:id="rId18"/>
    <p:sldId id="360" r:id="rId19"/>
    <p:sldId id="355" r:id="rId20"/>
    <p:sldId id="356" r:id="rId21"/>
    <p:sldId id="358" r:id="rId22"/>
    <p:sldId id="357" r:id="rId23"/>
    <p:sldId id="362" r:id="rId24"/>
    <p:sldId id="275" r:id="rId25"/>
    <p:sldId id="274" r:id="rId26"/>
    <p:sldId id="273" r:id="rId27"/>
    <p:sldId id="272" r:id="rId28"/>
    <p:sldId id="285" r:id="rId29"/>
    <p:sldId id="317"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709" autoAdjust="0"/>
  </p:normalViewPr>
  <p:slideViewPr>
    <p:cSldViewPr>
      <p:cViewPr varScale="1">
        <p:scale>
          <a:sx n="70" d="100"/>
          <a:sy n="70" d="100"/>
        </p:scale>
        <p:origin x="130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hangingPunct="1">
              <a:defRPr sz="1200"/>
            </a:lvl1pPr>
          </a:lstStyle>
          <a:p>
            <a:pPr>
              <a:defRPr/>
            </a:pPr>
            <a:endParaRPr lang="ar-SY"/>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eaLnBrk="1" hangingPunct="1">
              <a:defRPr sz="1200"/>
            </a:lvl1pPr>
          </a:lstStyle>
          <a:p>
            <a:pPr>
              <a:defRPr/>
            </a:pPr>
            <a:fld id="{53DB0615-BE53-4D69-BC3E-312B3487A7F7}" type="datetime9">
              <a:rPr lang="ar-SY"/>
              <a:pPr>
                <a:defRPr/>
              </a:pPr>
              <a:t>29 حزيران 2019</a:t>
            </a:fld>
            <a:endParaRPr lang="ar-SY"/>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eaLnBrk="1" hangingPunct="1">
              <a:defRPr sz="1200"/>
            </a:lvl1pPr>
          </a:lstStyle>
          <a:p>
            <a:pPr>
              <a:defRPr/>
            </a:pPr>
            <a:r>
              <a:rPr lang="en-US"/>
              <a:t>dr.hala Hasan</a:t>
            </a:r>
            <a:endParaRPr lang="ar-SY"/>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fld id="{1FD9C3A6-2A97-4F5D-95FF-3A3CE62268EC}" type="slidenum">
              <a:rPr lang="ar-SY"/>
              <a:pPr>
                <a:defRPr/>
              </a:pPr>
              <a:t>‹#›</a:t>
            </a:fld>
            <a:endParaRPr lang="ar-SY"/>
          </a:p>
        </p:txBody>
      </p:sp>
    </p:spTree>
    <p:extLst>
      <p:ext uri="{BB962C8B-B14F-4D97-AF65-F5344CB8AC3E}">
        <p14:creationId xmlns:p14="http://schemas.microsoft.com/office/powerpoint/2010/main" val="3145161320"/>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56F69AE-EA54-445C-A404-3C0415B2A1F9}" type="datetime9">
              <a:rPr lang="ar-SY"/>
              <a:pPr>
                <a:defRPr/>
              </a:pPr>
              <a:t>29 حزيران 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US"/>
              <a:t>dr.hala Hasan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19FA8F6-1DE9-4016-A0F1-18EF646B0C72}" type="slidenum">
              <a:rPr lang="ar-SA"/>
              <a:pPr>
                <a:defRPr/>
              </a:pPr>
              <a:t>‹#›</a:t>
            </a:fld>
            <a:endParaRPr lang="en-US"/>
          </a:p>
        </p:txBody>
      </p:sp>
    </p:spTree>
    <p:extLst>
      <p:ext uri="{BB962C8B-B14F-4D97-AF65-F5344CB8AC3E}">
        <p14:creationId xmlns:p14="http://schemas.microsoft.com/office/powerpoint/2010/main" val="2618356238"/>
      </p:ext>
    </p:extLst>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Y" smtClean="0"/>
          </a:p>
        </p:txBody>
      </p:sp>
      <p:sp>
        <p:nvSpPr>
          <p:cNvPr id="5" name="Date Placeholder 4"/>
          <p:cNvSpPr>
            <a:spLocks noGrp="1"/>
          </p:cNvSpPr>
          <p:nvPr>
            <p:ph type="dt" sz="quarter" idx="1"/>
          </p:nvPr>
        </p:nvSpPr>
        <p:spPr/>
        <p:txBody>
          <a:bodyPr/>
          <a:lstStyle/>
          <a:p>
            <a:pPr>
              <a:defRPr/>
            </a:pPr>
            <a:fld id="{7136F4E3-9462-4049-86A3-32BFA077B6F7}" type="datetime9">
              <a:rPr lang="ar-SY"/>
              <a:pPr>
                <a:defRPr/>
              </a:pPr>
              <a:t>29 حزيران 2019</a:t>
            </a:fld>
            <a:endParaRPr lang="en-US"/>
          </a:p>
        </p:txBody>
      </p:sp>
      <p:sp>
        <p:nvSpPr>
          <p:cNvPr id="6" name="Footer Placeholder 5"/>
          <p:cNvSpPr>
            <a:spLocks noGrp="1"/>
          </p:cNvSpPr>
          <p:nvPr>
            <p:ph type="ftr" sz="quarter" idx="4"/>
          </p:nvPr>
        </p:nvSpPr>
        <p:spPr/>
        <p:txBody>
          <a:bodyPr/>
          <a:lstStyle/>
          <a:p>
            <a:pPr>
              <a:defRPr/>
            </a:pPr>
            <a:r>
              <a:rPr lang="en-US"/>
              <a:t>dr.hala Hasan</a:t>
            </a:r>
          </a:p>
        </p:txBody>
      </p:sp>
      <p:sp>
        <p:nvSpPr>
          <p:cNvPr id="8" name="Header Placeholder 7"/>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328782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Y"/>
          </a:p>
        </p:txBody>
      </p:sp>
      <p:sp>
        <p:nvSpPr>
          <p:cNvPr id="4" name="Date Placeholder 3"/>
          <p:cNvSpPr>
            <a:spLocks noGrp="1"/>
          </p:cNvSpPr>
          <p:nvPr>
            <p:ph type="dt" sz="half" idx="10"/>
          </p:nvPr>
        </p:nvSpPr>
        <p:spPr/>
        <p:txBody>
          <a:bodyPr/>
          <a:lstStyle>
            <a:lvl1pPr>
              <a:defRPr/>
            </a:lvl1pPr>
          </a:lstStyle>
          <a:p>
            <a:pPr>
              <a:defRPr/>
            </a:pPr>
            <a:fld id="{CB100770-7DDE-4FB8-A038-4579E74B0B00}" type="datetime9">
              <a:rPr lang="ar-SY"/>
              <a:pPr>
                <a:defRPr/>
              </a:pPr>
              <a:t>29 حزيران 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dr.hala Hasan</a:t>
            </a:r>
          </a:p>
        </p:txBody>
      </p:sp>
      <p:sp>
        <p:nvSpPr>
          <p:cNvPr id="6" name="Slide Number Placeholder 5"/>
          <p:cNvSpPr>
            <a:spLocks noGrp="1"/>
          </p:cNvSpPr>
          <p:nvPr>
            <p:ph type="sldNum" sz="quarter" idx="12"/>
          </p:nvPr>
        </p:nvSpPr>
        <p:spPr/>
        <p:txBody>
          <a:bodyPr/>
          <a:lstStyle>
            <a:lvl1pPr>
              <a:defRPr/>
            </a:lvl1pPr>
          </a:lstStyle>
          <a:p>
            <a:pPr>
              <a:defRPr/>
            </a:pPr>
            <a:fld id="{33838321-C557-4A11-8A71-FDF952A7A11A}" type="slidenum">
              <a:rPr lang="ar-SA"/>
              <a:pPr>
                <a:defRPr/>
              </a:pPr>
              <a:t>‹#›</a:t>
            </a:fld>
            <a:endParaRPr lang="en-US"/>
          </a:p>
        </p:txBody>
      </p:sp>
    </p:spTree>
    <p:extLst>
      <p:ext uri="{BB962C8B-B14F-4D97-AF65-F5344CB8AC3E}">
        <p14:creationId xmlns:p14="http://schemas.microsoft.com/office/powerpoint/2010/main" val="106452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10"/>
          </p:nvPr>
        </p:nvSpPr>
        <p:spPr/>
        <p:txBody>
          <a:bodyPr/>
          <a:lstStyle>
            <a:lvl1pPr>
              <a:defRPr/>
            </a:lvl1pPr>
          </a:lstStyle>
          <a:p>
            <a:pPr>
              <a:defRPr/>
            </a:pPr>
            <a:fld id="{425944BA-628A-4A56-B02B-D4E96497DCA8}" type="datetime9">
              <a:rPr lang="ar-SY"/>
              <a:pPr>
                <a:defRPr/>
              </a:pPr>
              <a:t>29 حزيران 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dr.hala Hasan</a:t>
            </a:r>
          </a:p>
        </p:txBody>
      </p:sp>
      <p:sp>
        <p:nvSpPr>
          <p:cNvPr id="6" name="Slide Number Placeholder 5"/>
          <p:cNvSpPr>
            <a:spLocks noGrp="1"/>
          </p:cNvSpPr>
          <p:nvPr>
            <p:ph type="sldNum" sz="quarter" idx="12"/>
          </p:nvPr>
        </p:nvSpPr>
        <p:spPr/>
        <p:txBody>
          <a:bodyPr/>
          <a:lstStyle>
            <a:lvl1pPr>
              <a:defRPr/>
            </a:lvl1pPr>
          </a:lstStyle>
          <a:p>
            <a:pPr>
              <a:defRPr/>
            </a:pPr>
            <a:fld id="{814288D4-780B-4F55-976E-63F95D004B6A}" type="slidenum">
              <a:rPr lang="ar-SA"/>
              <a:pPr>
                <a:defRPr/>
              </a:pPr>
              <a:t>‹#›</a:t>
            </a:fld>
            <a:endParaRPr lang="en-US"/>
          </a:p>
        </p:txBody>
      </p:sp>
    </p:spTree>
    <p:extLst>
      <p:ext uri="{BB962C8B-B14F-4D97-AF65-F5344CB8AC3E}">
        <p14:creationId xmlns:p14="http://schemas.microsoft.com/office/powerpoint/2010/main" val="410226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10"/>
          </p:nvPr>
        </p:nvSpPr>
        <p:spPr/>
        <p:txBody>
          <a:bodyPr/>
          <a:lstStyle>
            <a:lvl1pPr>
              <a:defRPr/>
            </a:lvl1pPr>
          </a:lstStyle>
          <a:p>
            <a:pPr>
              <a:defRPr/>
            </a:pPr>
            <a:fld id="{702E0A46-684C-438F-97D5-CAD122A17C89}" type="datetime9">
              <a:rPr lang="ar-SY"/>
              <a:pPr>
                <a:defRPr/>
              </a:pPr>
              <a:t>29 حزيران 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dr.hala Hasan</a:t>
            </a:r>
          </a:p>
        </p:txBody>
      </p:sp>
      <p:sp>
        <p:nvSpPr>
          <p:cNvPr id="6" name="Slide Number Placeholder 5"/>
          <p:cNvSpPr>
            <a:spLocks noGrp="1"/>
          </p:cNvSpPr>
          <p:nvPr>
            <p:ph type="sldNum" sz="quarter" idx="12"/>
          </p:nvPr>
        </p:nvSpPr>
        <p:spPr/>
        <p:txBody>
          <a:bodyPr/>
          <a:lstStyle>
            <a:lvl1pPr>
              <a:defRPr/>
            </a:lvl1pPr>
          </a:lstStyle>
          <a:p>
            <a:pPr>
              <a:defRPr/>
            </a:pPr>
            <a:fld id="{5432DAA3-DF7E-4C15-8CD8-AA0B7272F1A8}" type="slidenum">
              <a:rPr lang="ar-SA"/>
              <a:pPr>
                <a:defRPr/>
              </a:pPr>
              <a:t>‹#›</a:t>
            </a:fld>
            <a:endParaRPr lang="en-US"/>
          </a:p>
        </p:txBody>
      </p:sp>
    </p:spTree>
    <p:extLst>
      <p:ext uri="{BB962C8B-B14F-4D97-AF65-F5344CB8AC3E}">
        <p14:creationId xmlns:p14="http://schemas.microsoft.com/office/powerpoint/2010/main" val="40548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10"/>
          </p:nvPr>
        </p:nvSpPr>
        <p:spPr/>
        <p:txBody>
          <a:bodyPr/>
          <a:lstStyle>
            <a:lvl1pPr>
              <a:defRPr/>
            </a:lvl1pPr>
          </a:lstStyle>
          <a:p>
            <a:pPr>
              <a:defRPr/>
            </a:pPr>
            <a:fld id="{3DC35598-70D3-467C-AE0A-C9730BC68733}" type="datetime9">
              <a:rPr lang="ar-SY"/>
              <a:pPr>
                <a:defRPr/>
              </a:pPr>
              <a:t>29 حزيران 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dr.hala Hasan</a:t>
            </a:r>
          </a:p>
        </p:txBody>
      </p:sp>
      <p:sp>
        <p:nvSpPr>
          <p:cNvPr id="6" name="Slide Number Placeholder 5"/>
          <p:cNvSpPr>
            <a:spLocks noGrp="1"/>
          </p:cNvSpPr>
          <p:nvPr>
            <p:ph type="sldNum" sz="quarter" idx="12"/>
          </p:nvPr>
        </p:nvSpPr>
        <p:spPr/>
        <p:txBody>
          <a:bodyPr/>
          <a:lstStyle>
            <a:lvl1pPr>
              <a:defRPr/>
            </a:lvl1pPr>
          </a:lstStyle>
          <a:p>
            <a:pPr>
              <a:defRPr/>
            </a:pPr>
            <a:fld id="{CB0DA68F-AEBE-4FFD-B3CC-7B7AA3628A66}" type="slidenum">
              <a:rPr lang="ar-SA"/>
              <a:pPr>
                <a:defRPr/>
              </a:pPr>
              <a:t>‹#›</a:t>
            </a:fld>
            <a:endParaRPr lang="en-US"/>
          </a:p>
        </p:txBody>
      </p:sp>
    </p:spTree>
    <p:extLst>
      <p:ext uri="{BB962C8B-B14F-4D97-AF65-F5344CB8AC3E}">
        <p14:creationId xmlns:p14="http://schemas.microsoft.com/office/powerpoint/2010/main" val="15096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9A4BD-5D22-4EB6-B7BD-75C6F1FEAFDA}" type="datetime9">
              <a:rPr lang="ar-SY"/>
              <a:pPr>
                <a:defRPr/>
              </a:pPr>
              <a:t>29 حزيران 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dr.hala Hasan</a:t>
            </a:r>
          </a:p>
        </p:txBody>
      </p:sp>
      <p:sp>
        <p:nvSpPr>
          <p:cNvPr id="6" name="Slide Number Placeholder 5"/>
          <p:cNvSpPr>
            <a:spLocks noGrp="1"/>
          </p:cNvSpPr>
          <p:nvPr>
            <p:ph type="sldNum" sz="quarter" idx="12"/>
          </p:nvPr>
        </p:nvSpPr>
        <p:spPr/>
        <p:txBody>
          <a:bodyPr/>
          <a:lstStyle>
            <a:lvl1pPr>
              <a:defRPr/>
            </a:lvl1pPr>
          </a:lstStyle>
          <a:p>
            <a:pPr>
              <a:defRPr/>
            </a:pPr>
            <a:fld id="{1CC05D3F-C10E-4B33-A937-5F827E931693}" type="slidenum">
              <a:rPr lang="ar-SA"/>
              <a:pPr>
                <a:defRPr/>
              </a:pPr>
              <a:t>‹#›</a:t>
            </a:fld>
            <a:endParaRPr lang="en-US"/>
          </a:p>
        </p:txBody>
      </p:sp>
    </p:spTree>
    <p:extLst>
      <p:ext uri="{BB962C8B-B14F-4D97-AF65-F5344CB8AC3E}">
        <p14:creationId xmlns:p14="http://schemas.microsoft.com/office/powerpoint/2010/main" val="408680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Date Placeholder 3"/>
          <p:cNvSpPr>
            <a:spLocks noGrp="1"/>
          </p:cNvSpPr>
          <p:nvPr>
            <p:ph type="dt" sz="half" idx="10"/>
          </p:nvPr>
        </p:nvSpPr>
        <p:spPr/>
        <p:txBody>
          <a:bodyPr/>
          <a:lstStyle>
            <a:lvl1pPr>
              <a:defRPr/>
            </a:lvl1pPr>
          </a:lstStyle>
          <a:p>
            <a:pPr>
              <a:defRPr/>
            </a:pPr>
            <a:fld id="{AE82D7FD-2EB5-41AD-AAAD-CCF540CC4AE9}" type="datetime9">
              <a:rPr lang="ar-SY"/>
              <a:pPr>
                <a:defRPr/>
              </a:pPr>
              <a:t>29 حزيران 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dr.hala Hasan</a:t>
            </a:r>
          </a:p>
        </p:txBody>
      </p:sp>
      <p:sp>
        <p:nvSpPr>
          <p:cNvPr id="7" name="Slide Number Placeholder 5"/>
          <p:cNvSpPr>
            <a:spLocks noGrp="1"/>
          </p:cNvSpPr>
          <p:nvPr>
            <p:ph type="sldNum" sz="quarter" idx="12"/>
          </p:nvPr>
        </p:nvSpPr>
        <p:spPr/>
        <p:txBody>
          <a:bodyPr/>
          <a:lstStyle>
            <a:lvl1pPr>
              <a:defRPr/>
            </a:lvl1pPr>
          </a:lstStyle>
          <a:p>
            <a:pPr>
              <a:defRPr/>
            </a:pPr>
            <a:fld id="{A4C87B3E-8586-4A93-BAFF-C08375574E91}" type="slidenum">
              <a:rPr lang="ar-SA"/>
              <a:pPr>
                <a:defRPr/>
              </a:pPr>
              <a:t>‹#›</a:t>
            </a:fld>
            <a:endParaRPr lang="en-US"/>
          </a:p>
        </p:txBody>
      </p:sp>
    </p:spTree>
    <p:extLst>
      <p:ext uri="{BB962C8B-B14F-4D97-AF65-F5344CB8AC3E}">
        <p14:creationId xmlns:p14="http://schemas.microsoft.com/office/powerpoint/2010/main" val="178696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7" name="Date Placeholder 3"/>
          <p:cNvSpPr>
            <a:spLocks noGrp="1"/>
          </p:cNvSpPr>
          <p:nvPr>
            <p:ph type="dt" sz="half" idx="10"/>
          </p:nvPr>
        </p:nvSpPr>
        <p:spPr/>
        <p:txBody>
          <a:bodyPr/>
          <a:lstStyle>
            <a:lvl1pPr>
              <a:defRPr/>
            </a:lvl1pPr>
          </a:lstStyle>
          <a:p>
            <a:pPr>
              <a:defRPr/>
            </a:pPr>
            <a:fld id="{CD7A9A57-2223-430D-AC59-398B5668C7F9}" type="datetime9">
              <a:rPr lang="ar-SY"/>
              <a:pPr>
                <a:defRPr/>
              </a:pPr>
              <a:t>29 حزيران 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dr.hala Hasan</a:t>
            </a:r>
          </a:p>
        </p:txBody>
      </p:sp>
      <p:sp>
        <p:nvSpPr>
          <p:cNvPr id="9" name="Slide Number Placeholder 5"/>
          <p:cNvSpPr>
            <a:spLocks noGrp="1"/>
          </p:cNvSpPr>
          <p:nvPr>
            <p:ph type="sldNum" sz="quarter" idx="12"/>
          </p:nvPr>
        </p:nvSpPr>
        <p:spPr/>
        <p:txBody>
          <a:bodyPr/>
          <a:lstStyle>
            <a:lvl1pPr>
              <a:defRPr/>
            </a:lvl1pPr>
          </a:lstStyle>
          <a:p>
            <a:pPr>
              <a:defRPr/>
            </a:pPr>
            <a:fld id="{F787A1E7-DEFA-41F3-81E0-C400A0F69787}" type="slidenum">
              <a:rPr lang="ar-SA"/>
              <a:pPr>
                <a:defRPr/>
              </a:pPr>
              <a:t>‹#›</a:t>
            </a:fld>
            <a:endParaRPr lang="en-US"/>
          </a:p>
        </p:txBody>
      </p:sp>
    </p:spTree>
    <p:extLst>
      <p:ext uri="{BB962C8B-B14F-4D97-AF65-F5344CB8AC3E}">
        <p14:creationId xmlns:p14="http://schemas.microsoft.com/office/powerpoint/2010/main" val="139676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Date Placeholder 3"/>
          <p:cNvSpPr>
            <a:spLocks noGrp="1"/>
          </p:cNvSpPr>
          <p:nvPr>
            <p:ph type="dt" sz="half" idx="10"/>
          </p:nvPr>
        </p:nvSpPr>
        <p:spPr/>
        <p:txBody>
          <a:bodyPr/>
          <a:lstStyle>
            <a:lvl1pPr>
              <a:defRPr/>
            </a:lvl1pPr>
          </a:lstStyle>
          <a:p>
            <a:pPr>
              <a:defRPr/>
            </a:pPr>
            <a:fld id="{21CBFE9D-799F-4341-AF1D-C2CB7939EC29}" type="datetime9">
              <a:rPr lang="ar-SY"/>
              <a:pPr>
                <a:defRPr/>
              </a:pPr>
              <a:t>29 حزيران 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dr.hala Hasan</a:t>
            </a:r>
          </a:p>
        </p:txBody>
      </p:sp>
      <p:sp>
        <p:nvSpPr>
          <p:cNvPr id="5" name="Slide Number Placeholder 5"/>
          <p:cNvSpPr>
            <a:spLocks noGrp="1"/>
          </p:cNvSpPr>
          <p:nvPr>
            <p:ph type="sldNum" sz="quarter" idx="12"/>
          </p:nvPr>
        </p:nvSpPr>
        <p:spPr/>
        <p:txBody>
          <a:bodyPr/>
          <a:lstStyle>
            <a:lvl1pPr>
              <a:defRPr/>
            </a:lvl1pPr>
          </a:lstStyle>
          <a:p>
            <a:pPr>
              <a:defRPr/>
            </a:pPr>
            <a:fld id="{6DB817CB-87DB-41DD-8260-29E69D1CB74A}" type="slidenum">
              <a:rPr lang="ar-SA"/>
              <a:pPr>
                <a:defRPr/>
              </a:pPr>
              <a:t>‹#›</a:t>
            </a:fld>
            <a:endParaRPr lang="en-US"/>
          </a:p>
        </p:txBody>
      </p:sp>
    </p:spTree>
    <p:extLst>
      <p:ext uri="{BB962C8B-B14F-4D97-AF65-F5344CB8AC3E}">
        <p14:creationId xmlns:p14="http://schemas.microsoft.com/office/powerpoint/2010/main" val="41304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4932F6-6CE2-4919-A155-D7A840A5ECC0}" type="datetime9">
              <a:rPr lang="ar-SY"/>
              <a:pPr>
                <a:defRPr/>
              </a:pPr>
              <a:t>29 حزيران 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dr.hala Hasan</a:t>
            </a:r>
          </a:p>
        </p:txBody>
      </p:sp>
      <p:sp>
        <p:nvSpPr>
          <p:cNvPr id="4" name="Slide Number Placeholder 5"/>
          <p:cNvSpPr>
            <a:spLocks noGrp="1"/>
          </p:cNvSpPr>
          <p:nvPr>
            <p:ph type="sldNum" sz="quarter" idx="12"/>
          </p:nvPr>
        </p:nvSpPr>
        <p:spPr/>
        <p:txBody>
          <a:bodyPr/>
          <a:lstStyle>
            <a:lvl1pPr>
              <a:defRPr/>
            </a:lvl1pPr>
          </a:lstStyle>
          <a:p>
            <a:pPr>
              <a:defRPr/>
            </a:pPr>
            <a:fld id="{92CBC566-00E8-49E0-9A79-6EFF67A819B1}" type="slidenum">
              <a:rPr lang="ar-SA"/>
              <a:pPr>
                <a:defRPr/>
              </a:pPr>
              <a:t>‹#›</a:t>
            </a:fld>
            <a:endParaRPr lang="en-US"/>
          </a:p>
        </p:txBody>
      </p:sp>
    </p:spTree>
    <p:extLst>
      <p:ext uri="{BB962C8B-B14F-4D97-AF65-F5344CB8AC3E}">
        <p14:creationId xmlns:p14="http://schemas.microsoft.com/office/powerpoint/2010/main" val="326093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E17803-B32E-4C5D-8ADF-A1294A246933}" type="datetime9">
              <a:rPr lang="ar-SY"/>
              <a:pPr>
                <a:defRPr/>
              </a:pPr>
              <a:t>29 حزيران 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dr.hala Hasan</a:t>
            </a:r>
          </a:p>
        </p:txBody>
      </p:sp>
      <p:sp>
        <p:nvSpPr>
          <p:cNvPr id="7" name="Slide Number Placeholder 5"/>
          <p:cNvSpPr>
            <a:spLocks noGrp="1"/>
          </p:cNvSpPr>
          <p:nvPr>
            <p:ph type="sldNum" sz="quarter" idx="12"/>
          </p:nvPr>
        </p:nvSpPr>
        <p:spPr/>
        <p:txBody>
          <a:bodyPr/>
          <a:lstStyle>
            <a:lvl1pPr>
              <a:defRPr/>
            </a:lvl1pPr>
          </a:lstStyle>
          <a:p>
            <a:pPr>
              <a:defRPr/>
            </a:pPr>
            <a:fld id="{24DA9C58-EC7F-4E7C-AE77-FD40052BE503}" type="slidenum">
              <a:rPr lang="ar-SA"/>
              <a:pPr>
                <a:defRPr/>
              </a:pPr>
              <a:t>‹#›</a:t>
            </a:fld>
            <a:endParaRPr lang="en-US"/>
          </a:p>
        </p:txBody>
      </p:sp>
    </p:spTree>
    <p:extLst>
      <p:ext uri="{BB962C8B-B14F-4D97-AF65-F5344CB8AC3E}">
        <p14:creationId xmlns:p14="http://schemas.microsoft.com/office/powerpoint/2010/main" val="235013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Y"/>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4B5252-091C-4CED-8FE2-EB26F50CA29C}" type="datetime9">
              <a:rPr lang="ar-SY"/>
              <a:pPr>
                <a:defRPr/>
              </a:pPr>
              <a:t>29 حزيران 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dr.hala Hasan</a:t>
            </a:r>
          </a:p>
        </p:txBody>
      </p:sp>
      <p:sp>
        <p:nvSpPr>
          <p:cNvPr id="7" name="Slide Number Placeholder 5"/>
          <p:cNvSpPr>
            <a:spLocks noGrp="1"/>
          </p:cNvSpPr>
          <p:nvPr>
            <p:ph type="sldNum" sz="quarter" idx="12"/>
          </p:nvPr>
        </p:nvSpPr>
        <p:spPr/>
        <p:txBody>
          <a:bodyPr/>
          <a:lstStyle>
            <a:lvl1pPr>
              <a:defRPr/>
            </a:lvl1pPr>
          </a:lstStyle>
          <a:p>
            <a:pPr>
              <a:defRPr/>
            </a:pPr>
            <a:fld id="{83BCB327-7E35-4A33-92BE-CB9A3DBC8350}" type="slidenum">
              <a:rPr lang="ar-SA"/>
              <a:pPr>
                <a:defRPr/>
              </a:pPr>
              <a:t>‹#›</a:t>
            </a:fld>
            <a:endParaRPr lang="en-US"/>
          </a:p>
        </p:txBody>
      </p:sp>
    </p:spTree>
    <p:extLst>
      <p:ext uri="{BB962C8B-B14F-4D97-AF65-F5344CB8AC3E}">
        <p14:creationId xmlns:p14="http://schemas.microsoft.com/office/powerpoint/2010/main" val="320847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eaLnBrk="1" hangingPunct="1">
              <a:defRPr sz="1200">
                <a:solidFill>
                  <a:schemeClr val="tx1">
                    <a:tint val="75000"/>
                  </a:schemeClr>
                </a:solidFill>
              </a:defRPr>
            </a:lvl1pPr>
          </a:lstStyle>
          <a:p>
            <a:pPr>
              <a:defRPr/>
            </a:pPr>
            <a:fld id="{CAC9549D-515B-40BE-B5C5-27FC7D0F6857}" type="datetime9">
              <a:rPr lang="ar-SY"/>
              <a:pPr>
                <a:defRPr/>
              </a:pPr>
              <a:t>29 حزيران 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eaLnBrk="1" hangingPunct="1">
              <a:defRPr sz="1200">
                <a:solidFill>
                  <a:schemeClr val="tx1">
                    <a:tint val="75000"/>
                  </a:schemeClr>
                </a:solidFill>
              </a:defRPr>
            </a:lvl1pPr>
          </a:lstStyle>
          <a:p>
            <a:pPr>
              <a:defRPr/>
            </a:pPr>
            <a:r>
              <a:rPr lang="en-US"/>
              <a:t>dr.hala Hasan</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161451C4-3AC3-4FC0-B5B6-BE44A041F7A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defRPr>
      </a:lvl2pPr>
      <a:lvl3pPr algn="ctr" rtl="1" eaLnBrk="0" fontAlgn="base" hangingPunct="0">
        <a:spcBef>
          <a:spcPct val="0"/>
        </a:spcBef>
        <a:spcAft>
          <a:spcPct val="0"/>
        </a:spcAft>
        <a:defRPr sz="4400">
          <a:solidFill>
            <a:schemeClr val="tx1"/>
          </a:solidFill>
          <a:latin typeface="Calibri" pitchFamily="34" charset="0"/>
        </a:defRPr>
      </a:lvl3pPr>
      <a:lvl4pPr algn="ctr" rtl="1" eaLnBrk="0" fontAlgn="base" hangingPunct="0">
        <a:spcBef>
          <a:spcPct val="0"/>
        </a:spcBef>
        <a:spcAft>
          <a:spcPct val="0"/>
        </a:spcAft>
        <a:defRPr sz="4400">
          <a:solidFill>
            <a:schemeClr val="tx1"/>
          </a:solidFill>
          <a:latin typeface="Calibri" pitchFamily="34" charset="0"/>
        </a:defRPr>
      </a:lvl4pPr>
      <a:lvl5pPr algn="ctr" rtl="1" eaLnBrk="0" fontAlgn="base" hangingPunct="0">
        <a:spcBef>
          <a:spcPct val="0"/>
        </a:spcBef>
        <a:spcAft>
          <a:spcPct val="0"/>
        </a:spcAft>
        <a:defRPr sz="4400">
          <a:solidFill>
            <a:schemeClr val="tx1"/>
          </a:solidFill>
          <a:latin typeface="Calibri" pitchFamily="34" charset="0"/>
        </a:defRPr>
      </a:lvl5pPr>
      <a:lvl6pPr marL="457200" algn="ctr" rtl="1" fontAlgn="base">
        <a:spcBef>
          <a:spcPct val="0"/>
        </a:spcBef>
        <a:spcAft>
          <a:spcPct val="0"/>
        </a:spcAft>
        <a:defRPr sz="4400">
          <a:solidFill>
            <a:schemeClr val="tx1"/>
          </a:solidFill>
          <a:latin typeface="Calibri" pitchFamily="34" charset="0"/>
        </a:defRPr>
      </a:lvl6pPr>
      <a:lvl7pPr marL="914400" algn="ctr" rtl="1" fontAlgn="base">
        <a:spcBef>
          <a:spcPct val="0"/>
        </a:spcBef>
        <a:spcAft>
          <a:spcPct val="0"/>
        </a:spcAft>
        <a:defRPr sz="4400">
          <a:solidFill>
            <a:schemeClr val="tx1"/>
          </a:solidFill>
          <a:latin typeface="Calibri" pitchFamily="34" charset="0"/>
        </a:defRPr>
      </a:lvl7pPr>
      <a:lvl8pPr marL="1371600" algn="ctr" rtl="1" fontAlgn="base">
        <a:spcBef>
          <a:spcPct val="0"/>
        </a:spcBef>
        <a:spcAft>
          <a:spcPct val="0"/>
        </a:spcAft>
        <a:defRPr sz="4400">
          <a:solidFill>
            <a:schemeClr val="tx1"/>
          </a:solidFill>
          <a:latin typeface="Calibri" pitchFamily="34" charset="0"/>
        </a:defRPr>
      </a:lvl8pPr>
      <a:lvl9pPr marL="1828800" algn="ctr" rtl="1"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wmf"/><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5.wmf"/><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w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png"/><Relationship Id="rId4" Type="http://schemas.openxmlformats.org/officeDocument/2006/relationships/image" Target="../media/image37.wmf"/><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3.png"/><Relationship Id="rId7" Type="http://schemas.openxmlformats.org/officeDocument/2006/relationships/image" Target="../media/image59.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wmf"/><Relationship Id="rId4" Type="http://schemas.openxmlformats.org/officeDocument/2006/relationships/image" Target="../media/image54.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685800"/>
            <a:ext cx="8839200" cy="5334000"/>
          </a:xfrm>
        </p:spPr>
        <p:txBody>
          <a:bodyPr rtlCol="1">
            <a:normAutofit lnSpcReduction="10000"/>
          </a:bodyPr>
          <a:lstStyle/>
          <a:p>
            <a:pPr algn="ctr" eaLnBrk="1" fontAlgn="auto" hangingPunct="1">
              <a:spcAft>
                <a:spcPts val="0"/>
              </a:spcAft>
              <a:buFont typeface="Arial" panose="020B0604020202020204" pitchFamily="34" charset="0"/>
              <a:buNone/>
              <a:defRPr/>
            </a:pPr>
            <a:r>
              <a:rPr lang="ar-SY" b="1" dirty="0" smtClean="0">
                <a:solidFill>
                  <a:schemeClr val="tx2">
                    <a:lumMod val="60000"/>
                    <a:lumOff val="40000"/>
                  </a:schemeClr>
                </a:solidFill>
              </a:rPr>
              <a:t>استجابة الجمل وحيدة درجة الحرية لاشكال خاصة من الاثارة</a:t>
            </a:r>
          </a:p>
          <a:p>
            <a:pPr algn="ctr" eaLnBrk="1" fontAlgn="auto" hangingPunct="1">
              <a:spcAft>
                <a:spcPts val="0"/>
              </a:spcAft>
              <a:buNone/>
              <a:defRPr/>
            </a:pPr>
            <a:r>
              <a:rPr lang="ar-SY" b="1" dirty="0" smtClean="0"/>
              <a:t>إثارات عشوائية </a:t>
            </a:r>
            <a:r>
              <a:rPr lang="ar-SY" b="1" dirty="0"/>
              <a:t>و </a:t>
            </a:r>
            <a:r>
              <a:rPr lang="ar-SY" b="1" dirty="0" smtClean="0"/>
              <a:t>قوى ثابتة </a:t>
            </a:r>
            <a:r>
              <a:rPr lang="ar-SY" b="1" dirty="0"/>
              <a:t>القدر </a:t>
            </a:r>
            <a:r>
              <a:rPr lang="ar-SY" b="1" dirty="0" smtClean="0"/>
              <a:t>ونبضية</a:t>
            </a:r>
            <a:endParaRPr lang="ar-SY" b="1" dirty="0" smtClean="0">
              <a:solidFill>
                <a:schemeClr val="tx2">
                  <a:lumMod val="60000"/>
                  <a:lumOff val="40000"/>
                </a:schemeClr>
              </a:solidFill>
            </a:endParaRPr>
          </a:p>
          <a:p>
            <a:pPr algn="ctr" eaLnBrk="1" fontAlgn="auto" hangingPunct="1">
              <a:spcAft>
                <a:spcPts val="0"/>
              </a:spcAft>
              <a:buFont typeface="Arial" panose="020B0604020202020204" pitchFamily="34" charset="0"/>
              <a:buNone/>
              <a:defRPr/>
            </a:pPr>
            <a:r>
              <a:rPr lang="en-US" sz="3600" b="1" dirty="0" smtClean="0">
                <a:solidFill>
                  <a:srgbClr val="FF0000"/>
                </a:solidFill>
              </a:rPr>
              <a:t>Response of SDOF system to </a:t>
            </a:r>
          </a:p>
          <a:p>
            <a:pPr algn="ctr" eaLnBrk="1" fontAlgn="auto" hangingPunct="1">
              <a:spcAft>
                <a:spcPts val="0"/>
              </a:spcAft>
              <a:buFont typeface="Arial" panose="020B0604020202020204" pitchFamily="34" charset="0"/>
              <a:buNone/>
              <a:defRPr/>
            </a:pPr>
            <a:r>
              <a:rPr lang="en-US" sz="3600" b="1" dirty="0" smtClean="0">
                <a:solidFill>
                  <a:srgbClr val="FF0000"/>
                </a:solidFill>
              </a:rPr>
              <a:t>special forms of excitation</a:t>
            </a:r>
          </a:p>
          <a:p>
            <a:pPr algn="ctr" eaLnBrk="1" fontAlgn="auto" hangingPunct="1">
              <a:spcAft>
                <a:spcPts val="0"/>
              </a:spcAft>
              <a:buFont typeface="Arial" panose="020B0604020202020204" pitchFamily="34" charset="0"/>
              <a:buNone/>
              <a:defRPr/>
            </a:pPr>
            <a:endParaRPr lang="en-US" dirty="0" smtClean="0"/>
          </a:p>
          <a:p>
            <a:pPr algn="ctr" eaLnBrk="1" fontAlgn="auto" hangingPunct="1">
              <a:spcAft>
                <a:spcPts val="0"/>
              </a:spcAft>
              <a:buFont typeface="Arial" panose="020B0604020202020204" pitchFamily="34" charset="0"/>
              <a:buNone/>
              <a:defRPr/>
            </a:pPr>
            <a:endParaRPr lang="en-US" dirty="0" smtClean="0"/>
          </a:p>
          <a:p>
            <a:pPr algn="ctr" eaLnBrk="1" fontAlgn="auto" hangingPunct="1">
              <a:spcAft>
                <a:spcPts val="0"/>
              </a:spcAft>
              <a:buFont typeface="Arial" panose="020B0604020202020204" pitchFamily="34" charset="0"/>
              <a:buNone/>
              <a:defRPr/>
            </a:pPr>
            <a:r>
              <a:rPr lang="en-US" dirty="0" smtClean="0"/>
              <a:t>Lecture 9</a:t>
            </a:r>
          </a:p>
          <a:p>
            <a:pPr eaLnBrk="1" fontAlgn="auto" hangingPunct="1">
              <a:spcAft>
                <a:spcPts val="0"/>
              </a:spcAft>
              <a:buFont typeface="Arial" panose="020B0604020202020204" pitchFamily="34" charset="0"/>
              <a:buNone/>
              <a:defRPr/>
            </a:pPr>
            <a:r>
              <a:rPr lang="en-US" b="1" dirty="0" smtClean="0">
                <a:solidFill>
                  <a:schemeClr val="accent2"/>
                </a:solidFill>
                <a:latin typeface="Times New Roman" pitchFamily="18" charset="0"/>
                <a:cs typeface="Times New Roman" pitchFamily="18" charset="0"/>
              </a:rPr>
              <a:t/>
            </a:r>
            <a:br>
              <a:rPr lang="en-US" b="1" dirty="0" smtClean="0">
                <a:solidFill>
                  <a:schemeClr val="accent2"/>
                </a:solidFill>
                <a:latin typeface="Times New Roman" pitchFamily="18" charset="0"/>
                <a:cs typeface="Times New Roman" pitchFamily="18" charset="0"/>
              </a:rPr>
            </a:br>
            <a:r>
              <a:rPr lang="en-US" sz="1900" dirty="0" smtClean="0">
                <a:solidFill>
                  <a:schemeClr val="accent2"/>
                </a:solidFill>
                <a:latin typeface="Times New Roman" pitchFamily="18" charset="0"/>
                <a:cs typeface="Times New Roman" pitchFamily="18" charset="0"/>
              </a:rPr>
              <a:t>dr. Hala Hasan </a:t>
            </a:r>
          </a:p>
          <a:p>
            <a:pPr eaLnBrk="1" fontAlgn="auto" hangingPunct="1">
              <a:spcAft>
                <a:spcPts val="0"/>
              </a:spcAft>
              <a:buFont typeface="Arial" panose="020B0604020202020204" pitchFamily="34" charset="0"/>
              <a:buNone/>
              <a:defRPr/>
            </a:pPr>
            <a:r>
              <a:rPr lang="en-US" sz="1900" dirty="0" smtClean="0">
                <a:solidFill>
                  <a:schemeClr val="accent2"/>
                </a:solidFill>
                <a:latin typeface="Times New Roman" pitchFamily="18" charset="0"/>
                <a:cs typeface="Times New Roman" pitchFamily="18" charset="0"/>
              </a:rPr>
              <a:t>dr.hala61@gmail.com</a:t>
            </a:r>
          </a:p>
          <a:p>
            <a:pPr algn="ctr" eaLnBrk="1" fontAlgn="auto" hangingPunct="1">
              <a:spcAft>
                <a:spcPts val="0"/>
              </a:spcAft>
              <a:buFont typeface="Arial" panose="020B0604020202020204" pitchFamily="34" charset="0"/>
              <a:buNone/>
              <a:defRPr/>
            </a:pPr>
            <a:endParaRPr lang="ar-SY" dirty="0" smtClean="0"/>
          </a:p>
        </p:txBody>
      </p:sp>
      <p:sp>
        <p:nvSpPr>
          <p:cNvPr id="9" name="Date Placeholder 8"/>
          <p:cNvSpPr>
            <a:spLocks noGrp="1"/>
          </p:cNvSpPr>
          <p:nvPr>
            <p:ph type="dt" sz="quarter" idx="10"/>
          </p:nvPr>
        </p:nvSpPr>
        <p:spPr/>
        <p:txBody>
          <a:bodyPr/>
          <a:lstStyle/>
          <a:p>
            <a:pPr>
              <a:defRPr/>
            </a:pPr>
            <a:fld id="{DE4CF651-A81D-4087-B613-968C039A77F5}" type="datetime9">
              <a:rPr lang="ar-SY"/>
              <a:pPr>
                <a:defRPr/>
              </a:pPr>
              <a:t>29 حزيران 2019</a:t>
            </a:fld>
            <a:endParaRPr lang="en-US"/>
          </a:p>
        </p:txBody>
      </p:sp>
      <p:sp>
        <p:nvSpPr>
          <p:cNvPr id="4100"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91766518-39B7-4660-8C68-C0314E17975A}" type="slidenum">
              <a:rPr lang="ar-SA" sz="1200">
                <a:solidFill>
                  <a:srgbClr val="898989"/>
                </a:solidFill>
                <a:latin typeface="Arial" panose="020B0604020202020204" pitchFamily="34" charset="0"/>
              </a:rPr>
              <a:pPr algn="l" rtl="0">
                <a:spcBef>
                  <a:spcPct val="0"/>
                </a:spcBef>
                <a:buFontTx/>
                <a:buNone/>
              </a:pPr>
              <a:t>1</a:t>
            </a:fld>
            <a:endParaRPr lang="en-US" sz="1200">
              <a:solidFill>
                <a:srgbClr val="898989"/>
              </a:solidFill>
              <a:latin typeface="Arial" panose="020B0604020202020204" pitchFamily="34" charset="0"/>
            </a:endParaRPr>
          </a:p>
        </p:txBody>
      </p:sp>
      <p:sp>
        <p:nvSpPr>
          <p:cNvPr id="11" name="Footer Placeholder 10"/>
          <p:cNvSpPr>
            <a:spLocks noGrp="1"/>
          </p:cNvSpPr>
          <p:nvPr>
            <p:ph type="ftr" sz="quarter" idx="11"/>
          </p:nvPr>
        </p:nvSpPr>
        <p:spPr/>
        <p:txBody>
          <a:bodyPr/>
          <a:lstStyle/>
          <a:p>
            <a:pPr>
              <a:defRPr/>
            </a:pPr>
            <a:r>
              <a:rPr lang="en-US"/>
              <a:t>dr.hala Hasan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228600"/>
                <a:ext cx="8839200" cy="6127750"/>
              </a:xfrm>
              <a:ln w="19050"/>
            </p:spPr>
            <p:txBody>
              <a:bodyPr/>
              <a:lstStyle/>
              <a:p>
                <a:pPr marL="0" indent="0">
                  <a:buNone/>
                </a:pPr>
                <a:r>
                  <a:rPr lang="ar-SY" sz="2000" b="1" dirty="0"/>
                  <a:t>إن استجابة الجملة عند الزمن </a:t>
                </a:r>
                <a14:m>
                  <m:oMath xmlns:m="http://schemas.openxmlformats.org/officeDocument/2006/math">
                    <m:r>
                      <a:rPr lang="en-GB" sz="2000" b="1" i="1">
                        <a:latin typeface="Cambria Math" panose="02040503050406030204" pitchFamily="18" charset="0"/>
                      </a:rPr>
                      <m:t>𝒕</m:t>
                    </m:r>
                  </m:oMath>
                </a14:m>
                <a:r>
                  <a:rPr lang="ar-SY" sz="2000" b="1" dirty="0"/>
                  <a:t> هو مجموع استجابات النبضات حتى هذا الزمن (الشكل 4.2.1) </a:t>
                </a:r>
                <a:r>
                  <a:rPr lang="ar-SY" sz="2000" b="1" dirty="0" smtClean="0"/>
                  <a:t>وبالتالي: </a:t>
                </a:r>
                <a:endParaRPr lang="en-US" sz="2000" b="1" dirty="0"/>
              </a:p>
              <a:p>
                <a:pPr marL="0" indent="0">
                  <a:buNone/>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rPr>
                        <m:t>𝑢</m:t>
                      </m:r>
                      <m:d>
                        <m:dPr>
                          <m:ctrlPr>
                            <a:rPr lang="en-US" sz="2400" i="1">
                              <a:solidFill>
                                <a:srgbClr val="FF0000"/>
                              </a:solidFill>
                              <a:latin typeface="Cambria Math" panose="02040503050406030204" pitchFamily="18" charset="0"/>
                            </a:rPr>
                          </m:ctrlPr>
                        </m:dPr>
                        <m:e>
                          <m:r>
                            <a:rPr lang="en-GB" sz="2400" i="1">
                              <a:solidFill>
                                <a:srgbClr val="FF0000"/>
                              </a:solidFill>
                              <a:latin typeface="Cambria Math" panose="02040503050406030204" pitchFamily="18" charset="0"/>
                            </a:rPr>
                            <m:t>𝑡</m:t>
                          </m:r>
                        </m:e>
                      </m:d>
                      <m:r>
                        <a:rPr lang="en-GB" sz="2400" i="1">
                          <a:solidFill>
                            <a:srgbClr val="FF0000"/>
                          </a:solidFill>
                          <a:latin typeface="Cambria Math" panose="02040503050406030204" pitchFamily="18" charset="0"/>
                        </a:rPr>
                        <m:t>=</m:t>
                      </m:r>
                      <m:nary>
                        <m:naryPr>
                          <m:limLoc m:val="subSup"/>
                          <m:ctrlPr>
                            <a:rPr lang="en-US" sz="2400" i="1">
                              <a:solidFill>
                                <a:srgbClr val="FF0000"/>
                              </a:solidFill>
                              <a:latin typeface="Cambria Math" panose="02040503050406030204" pitchFamily="18" charset="0"/>
                            </a:rPr>
                          </m:ctrlPr>
                        </m:naryPr>
                        <m:sub>
                          <m:r>
                            <a:rPr lang="en-GB" sz="2400" i="1">
                              <a:solidFill>
                                <a:srgbClr val="FF0000"/>
                              </a:solidFill>
                              <a:latin typeface="Cambria Math" panose="02040503050406030204" pitchFamily="18" charset="0"/>
                            </a:rPr>
                            <m:t>0</m:t>
                          </m:r>
                        </m:sub>
                        <m:sup>
                          <m:r>
                            <a:rPr lang="en-GB" sz="2400" i="1">
                              <a:solidFill>
                                <a:srgbClr val="FF0000"/>
                              </a:solidFill>
                              <a:latin typeface="Cambria Math" panose="02040503050406030204" pitchFamily="18" charset="0"/>
                            </a:rPr>
                            <m:t>𝑡</m:t>
                          </m:r>
                        </m:sup>
                        <m:e>
                          <m:r>
                            <a:rPr lang="en-GB" sz="2400" i="1">
                              <a:solidFill>
                                <a:srgbClr val="FF0000"/>
                              </a:solidFill>
                              <a:latin typeface="Cambria Math" panose="02040503050406030204" pitchFamily="18" charset="0"/>
                            </a:rPr>
                            <m:t>𝑝</m:t>
                          </m:r>
                          <m:d>
                            <m:dPr>
                              <m:ctrlPr>
                                <a:rPr lang="en-US" sz="2400" i="1">
                                  <a:solidFill>
                                    <a:srgbClr val="FF0000"/>
                                  </a:solidFill>
                                  <a:latin typeface="Cambria Math" panose="02040503050406030204" pitchFamily="18" charset="0"/>
                                </a:rPr>
                              </m:ctrlPr>
                            </m:dPr>
                            <m:e>
                              <m:r>
                                <a:rPr lang="en-GB" sz="2400" i="1">
                                  <a:solidFill>
                                    <a:srgbClr val="FF0000"/>
                                  </a:solidFill>
                                  <a:latin typeface="Cambria Math" panose="02040503050406030204" pitchFamily="18" charset="0"/>
                                </a:rPr>
                                <m:t>𝜏</m:t>
                              </m:r>
                            </m:e>
                          </m:d>
                          <m:r>
                            <a:rPr lang="en-GB" sz="2400" i="1">
                              <a:solidFill>
                                <a:srgbClr val="FF0000"/>
                              </a:solidFill>
                              <a:latin typeface="Cambria Math" panose="02040503050406030204" pitchFamily="18" charset="0"/>
                            </a:rPr>
                            <m:t>h</m:t>
                          </m:r>
                          <m:d>
                            <m:dPr>
                              <m:ctrlPr>
                                <a:rPr lang="en-US" sz="2400" i="1">
                                  <a:solidFill>
                                    <a:srgbClr val="FF0000"/>
                                  </a:solidFill>
                                  <a:latin typeface="Cambria Math" panose="02040503050406030204" pitchFamily="18" charset="0"/>
                                </a:rPr>
                              </m:ctrlPr>
                            </m:dPr>
                            <m:e>
                              <m:r>
                                <a:rPr lang="en-GB" sz="2400" i="1">
                                  <a:solidFill>
                                    <a:srgbClr val="FF0000"/>
                                  </a:solidFill>
                                  <a:latin typeface="Cambria Math" panose="02040503050406030204" pitchFamily="18" charset="0"/>
                                </a:rPr>
                                <m:t>𝑡</m:t>
                              </m:r>
                              <m:r>
                                <a:rPr lang="en-GB" sz="2400" i="1">
                                  <a:solidFill>
                                    <a:srgbClr val="FF0000"/>
                                  </a:solidFill>
                                  <a:latin typeface="Cambria Math" panose="02040503050406030204" pitchFamily="18" charset="0"/>
                                </a:rPr>
                                <m:t>−</m:t>
                              </m:r>
                              <m:r>
                                <a:rPr lang="en-GB" sz="2400" i="1">
                                  <a:solidFill>
                                    <a:srgbClr val="FF0000"/>
                                  </a:solidFill>
                                  <a:latin typeface="Cambria Math" panose="02040503050406030204" pitchFamily="18" charset="0"/>
                                </a:rPr>
                                <m:t>𝜏</m:t>
                              </m:r>
                            </m:e>
                          </m:d>
                          <m:r>
                            <a:rPr lang="en-GB" sz="2400" i="1">
                              <a:solidFill>
                                <a:srgbClr val="FF0000"/>
                              </a:solidFill>
                              <a:latin typeface="Cambria Math" panose="02040503050406030204" pitchFamily="18" charset="0"/>
                            </a:rPr>
                            <m:t>𝑑</m:t>
                          </m:r>
                          <m:r>
                            <a:rPr lang="en-GB" sz="2400" i="1">
                              <a:solidFill>
                                <a:srgbClr val="FF0000"/>
                              </a:solidFill>
                              <a:latin typeface="Cambria Math" panose="02040503050406030204" pitchFamily="18" charset="0"/>
                            </a:rPr>
                            <m:t>𝜏</m:t>
                          </m:r>
                          <m:r>
                            <a:rPr lang="en-GB" sz="2400" i="1">
                              <a:solidFill>
                                <a:srgbClr val="FF0000"/>
                              </a:solidFill>
                              <a:latin typeface="Cambria Math" panose="02040503050406030204" pitchFamily="18" charset="0"/>
                            </a:rPr>
                            <m:t>                  (</m:t>
                          </m:r>
                          <m:r>
                            <a:rPr lang="en-GB" sz="2400" i="1">
                              <a:solidFill>
                                <a:srgbClr val="FF0000"/>
                              </a:solidFill>
                              <a:latin typeface="Cambria Math" panose="02040503050406030204" pitchFamily="18" charset="0"/>
                            </a:rPr>
                            <m:t>4</m:t>
                          </m:r>
                          <m:r>
                            <a:rPr lang="en-GB" sz="2400" i="1">
                              <a:solidFill>
                                <a:srgbClr val="FF0000"/>
                              </a:solidFill>
                              <a:latin typeface="Cambria Math" panose="02040503050406030204" pitchFamily="18" charset="0"/>
                            </a:rPr>
                            <m:t>.</m:t>
                          </m:r>
                          <m:r>
                            <a:rPr lang="en-GB" sz="2400" i="1">
                              <a:solidFill>
                                <a:srgbClr val="FF0000"/>
                              </a:solidFill>
                              <a:latin typeface="Cambria Math" panose="02040503050406030204" pitchFamily="18" charset="0"/>
                            </a:rPr>
                            <m:t>2</m:t>
                          </m:r>
                          <m:r>
                            <a:rPr lang="en-GB" sz="2400" i="1">
                              <a:solidFill>
                                <a:srgbClr val="FF0000"/>
                              </a:solidFill>
                              <a:latin typeface="Cambria Math" panose="02040503050406030204" pitchFamily="18" charset="0"/>
                            </a:rPr>
                            <m:t>.</m:t>
                          </m:r>
                          <m:r>
                            <a:rPr lang="en-GB" sz="2400" i="1">
                              <a:solidFill>
                                <a:srgbClr val="FF0000"/>
                              </a:solidFill>
                              <a:latin typeface="Cambria Math" panose="02040503050406030204" pitchFamily="18" charset="0"/>
                            </a:rPr>
                            <m:t>2</m:t>
                          </m:r>
                          <m:r>
                            <a:rPr lang="en-GB" sz="2400" i="1">
                              <a:solidFill>
                                <a:srgbClr val="FF0000"/>
                              </a:solidFill>
                              <a:latin typeface="Cambria Math" panose="02040503050406030204" pitchFamily="18" charset="0"/>
                            </a:rPr>
                            <m:t>)</m:t>
                          </m:r>
                        </m:e>
                      </m:nary>
                    </m:oMath>
                  </m:oMathPara>
                </a14:m>
                <a:endParaRPr lang="en-US" sz="2400" dirty="0"/>
              </a:p>
              <a:p>
                <a:pPr marL="0" indent="0">
                  <a:buNone/>
                </a:pPr>
                <a:r>
                  <a:rPr lang="ar-SY" sz="2000" b="1" dirty="0"/>
                  <a:t>يعرف هذا بالتفاف </a:t>
                </a:r>
                <a:r>
                  <a:rPr lang="ar-SY" sz="2000" b="1" dirty="0" smtClean="0"/>
                  <a:t>التكامل </a:t>
                </a:r>
                <a:r>
                  <a:rPr lang="en-US" sz="2000" b="1" dirty="0" smtClean="0"/>
                  <a:t>the </a:t>
                </a:r>
                <a:r>
                  <a:rPr lang="en-US" sz="2000" b="1" dirty="0"/>
                  <a:t>convolution </a:t>
                </a:r>
                <a:r>
                  <a:rPr lang="en-US" sz="2000" b="1" dirty="0" smtClean="0"/>
                  <a:t>integral</a:t>
                </a:r>
                <a:r>
                  <a:rPr lang="ar-SY" sz="2000" b="1" dirty="0" smtClean="0"/>
                  <a:t>   .</a:t>
                </a:r>
              </a:p>
              <a:p>
                <a:pPr marL="0" indent="0">
                  <a:buNone/>
                </a:pPr>
                <a:r>
                  <a:rPr lang="ar-SY" sz="2000" b="1" dirty="0" smtClean="0"/>
                  <a:t>هذه </a:t>
                </a:r>
                <a:r>
                  <a:rPr lang="ar-SY" sz="2000" b="1" dirty="0"/>
                  <a:t>النتيجة عامة تطبق على أي جملة ديناميكية خطية .</a:t>
                </a:r>
                <a:endParaRPr lang="en-US" sz="2000" b="1" dirty="0"/>
              </a:p>
              <a:p>
                <a:pPr marL="0" indent="0">
                  <a:buNone/>
                </a:pPr>
                <a:r>
                  <a:rPr lang="ar-SY" sz="2000" b="1" dirty="0"/>
                  <a:t>بتخصيص المعادلة (4.2.2) للجملة وحيدة درجة الحرية بتعويض المعادلة (4.1.7) من أجل تابع استجابة النبضة الواحدية نحصل على تكامل </a:t>
                </a:r>
                <a:r>
                  <a:rPr lang="ar-SY" sz="2000" b="1" dirty="0" smtClean="0"/>
                  <a:t>دوهامل</a:t>
                </a:r>
                <a:endParaRPr lang="en-US" sz="2000" b="1" dirty="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𝑢</m:t>
                      </m:r>
                      <m:d>
                        <m:dPr>
                          <m:ctrlPr>
                            <a:rPr lang="en-US" sz="2400" i="1">
                              <a:latin typeface="Cambria Math" panose="02040503050406030204" pitchFamily="18" charset="0"/>
                            </a:rPr>
                          </m:ctrlPr>
                        </m:dPr>
                        <m:e>
                          <m:r>
                            <a:rPr lang="en-GB" sz="2400" i="1">
                              <a:latin typeface="Cambria Math" panose="02040503050406030204" pitchFamily="18" charset="0"/>
                            </a:rPr>
                            <m:t>𝑡</m:t>
                          </m:r>
                        </m:e>
                      </m:d>
                      <m:r>
                        <a:rPr lang="en-GB" sz="2400" i="1">
                          <a:latin typeface="Cambria Math" panose="02040503050406030204" pitchFamily="18" charset="0"/>
                        </a:rPr>
                        <m:t>=</m:t>
                      </m:r>
                      <m:f>
                        <m:fPr>
                          <m:ctrlPr>
                            <a:rPr lang="en-US"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𝑚</m:t>
                          </m:r>
                          <m:sSub>
                            <m:sSubPr>
                              <m:ctrlPr>
                                <a:rPr lang="en-US" sz="2400" i="1">
                                  <a:latin typeface="Cambria Math" panose="02040503050406030204" pitchFamily="18" charset="0"/>
                                </a:rPr>
                              </m:ctrlPr>
                            </m:sSubPr>
                            <m:e>
                              <m:r>
                                <a:rPr lang="en-GB" sz="2400" i="1">
                                  <a:latin typeface="Cambria Math" panose="02040503050406030204" pitchFamily="18" charset="0"/>
                                </a:rPr>
                                <m:t>𝜔</m:t>
                              </m:r>
                            </m:e>
                            <m:sub>
                              <m:r>
                                <a:rPr lang="en-GB" sz="2400" i="1">
                                  <a:latin typeface="Cambria Math" panose="02040503050406030204" pitchFamily="18" charset="0"/>
                                </a:rPr>
                                <m:t>𝐷</m:t>
                              </m:r>
                            </m:sub>
                          </m:sSub>
                        </m:den>
                      </m:f>
                      <m:nary>
                        <m:naryPr>
                          <m:limLoc m:val="subSup"/>
                          <m:ctrlPr>
                            <a:rPr lang="en-US" sz="2400" i="1">
                              <a:latin typeface="Cambria Math" panose="02040503050406030204" pitchFamily="18" charset="0"/>
                            </a:rPr>
                          </m:ctrlPr>
                        </m:naryPr>
                        <m:sub>
                          <m:r>
                            <a:rPr lang="en-GB" sz="2400" i="1">
                              <a:latin typeface="Cambria Math" panose="02040503050406030204" pitchFamily="18" charset="0"/>
                            </a:rPr>
                            <m:t>0</m:t>
                          </m:r>
                        </m:sub>
                        <m:sup>
                          <m:r>
                            <a:rPr lang="en-GB" sz="2400" i="1">
                              <a:latin typeface="Cambria Math" panose="02040503050406030204" pitchFamily="18" charset="0"/>
                            </a:rPr>
                            <m:t>𝑡</m:t>
                          </m:r>
                        </m:sup>
                        <m:e>
                          <m:r>
                            <a:rPr lang="en-GB" sz="2400" i="1">
                              <a:latin typeface="Cambria Math" panose="02040503050406030204" pitchFamily="18" charset="0"/>
                            </a:rPr>
                            <m:t>𝑝</m:t>
                          </m:r>
                          <m:r>
                            <a:rPr lang="en-GB" sz="2400" i="1">
                              <a:latin typeface="Cambria Math" panose="02040503050406030204" pitchFamily="18" charset="0"/>
                            </a:rPr>
                            <m:t>(</m:t>
                          </m:r>
                          <m:r>
                            <a:rPr lang="en-GB" sz="2400" i="1">
                              <a:latin typeface="Cambria Math" panose="02040503050406030204" pitchFamily="18" charset="0"/>
                            </a:rPr>
                            <m:t>𝜏</m:t>
                          </m:r>
                          <m:r>
                            <a:rPr lang="en-GB" sz="2400" i="1">
                              <a:latin typeface="Cambria Math" panose="02040503050406030204" pitchFamily="18" charset="0"/>
                            </a:rPr>
                            <m:t>)</m:t>
                          </m:r>
                          <m:sSup>
                            <m:sSupPr>
                              <m:ctrlPr>
                                <a:rPr lang="en-US" sz="2400" i="1">
                                  <a:latin typeface="Cambria Math" panose="02040503050406030204" pitchFamily="18" charset="0"/>
                                </a:rPr>
                              </m:ctrlPr>
                            </m:sSupPr>
                            <m:e>
                              <m:r>
                                <a:rPr lang="en-GB" sz="2400" i="1">
                                  <a:latin typeface="Cambria Math" panose="02040503050406030204" pitchFamily="18" charset="0"/>
                                </a:rPr>
                                <m:t>𝑒</m:t>
                              </m:r>
                            </m:e>
                            <m:sup>
                              <m:r>
                                <a:rPr lang="en-GB" sz="2400" i="1">
                                  <a:latin typeface="Cambria Math" panose="02040503050406030204" pitchFamily="18" charset="0"/>
                                </a:rPr>
                                <m:t>−</m:t>
                              </m:r>
                              <m:r>
                                <a:rPr lang="en-GB" sz="2400" i="1">
                                  <a:latin typeface="Cambria Math" panose="02040503050406030204" pitchFamily="18" charset="0"/>
                                </a:rPr>
                                <m:t>𝜁</m:t>
                              </m:r>
                              <m:sSub>
                                <m:sSubPr>
                                  <m:ctrlPr>
                                    <a:rPr lang="en-US" sz="2400" i="1">
                                      <a:latin typeface="Cambria Math" panose="02040503050406030204" pitchFamily="18" charset="0"/>
                                    </a:rPr>
                                  </m:ctrlPr>
                                </m:sSubPr>
                                <m:e>
                                  <m:r>
                                    <a:rPr lang="en-GB" sz="2400" i="1">
                                      <a:latin typeface="Cambria Math" panose="02040503050406030204" pitchFamily="18" charset="0"/>
                                    </a:rPr>
                                    <m:t>𝜔</m:t>
                                  </m:r>
                                </m:e>
                                <m:sub>
                                  <m:r>
                                    <a:rPr lang="en-GB" sz="2400" i="1">
                                      <a:latin typeface="Cambria Math" panose="02040503050406030204" pitchFamily="18" charset="0"/>
                                    </a:rPr>
                                    <m:t>𝑛</m:t>
                                  </m:r>
                                </m:sub>
                              </m:sSub>
                              <m:r>
                                <a:rPr lang="en-GB" sz="2400" i="1">
                                  <a:latin typeface="Cambria Math" panose="02040503050406030204" pitchFamily="18" charset="0"/>
                                </a:rPr>
                                <m:t>(</m:t>
                              </m:r>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𝜏</m:t>
                              </m:r>
                              <m:r>
                                <a:rPr lang="en-GB" sz="2400" i="1">
                                  <a:latin typeface="Cambria Math" panose="02040503050406030204" pitchFamily="18" charset="0"/>
                                </a:rPr>
                                <m:t>)</m:t>
                              </m:r>
                            </m:sup>
                          </m:sSup>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GB" sz="2400" i="1">
                                          <a:latin typeface="Cambria Math" panose="02040503050406030204" pitchFamily="18" charset="0"/>
                                        </a:rPr>
                                        <m:t>𝜔</m:t>
                                      </m:r>
                                    </m:e>
                                    <m:sub>
                                      <m:r>
                                        <a:rPr lang="en-GB" sz="2400" i="1">
                                          <a:latin typeface="Cambria Math" panose="02040503050406030204" pitchFamily="18" charset="0"/>
                                        </a:rPr>
                                        <m:t>𝐷</m:t>
                                      </m:r>
                                    </m:sub>
                                  </m:sSub>
                                  <m:r>
                                    <a:rPr lang="en-GB" sz="2400" i="1">
                                      <a:latin typeface="Cambria Math" panose="02040503050406030204" pitchFamily="18" charset="0"/>
                                    </a:rPr>
                                    <m:t>(</m:t>
                                  </m:r>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𝜏</m:t>
                                  </m:r>
                                  <m:r>
                                    <a:rPr lang="en-GB" sz="2400" i="1">
                                      <a:latin typeface="Cambria Math" panose="02040503050406030204" pitchFamily="18" charset="0"/>
                                    </a:rPr>
                                    <m:t>)</m:t>
                                  </m:r>
                                </m:e>
                              </m:d>
                              <m:r>
                                <a:rPr lang="en-GB" sz="2400" i="1">
                                  <a:latin typeface="Cambria Math" panose="02040503050406030204" pitchFamily="18" charset="0"/>
                                </a:rPr>
                                <m:t>𝑑</m:t>
                              </m:r>
                              <m:r>
                                <a:rPr lang="en-GB" sz="2400" i="1">
                                  <a:latin typeface="Cambria Math" panose="02040503050406030204" pitchFamily="18" charset="0"/>
                                </a:rPr>
                                <m:t>𝜏</m:t>
                              </m:r>
                            </m:e>
                          </m:func>
                        </m:e>
                      </m:nary>
                      <m:r>
                        <a:rPr lang="en-GB" sz="2400" i="1">
                          <a:latin typeface="Cambria Math" panose="02040503050406030204" pitchFamily="18" charset="0"/>
                        </a:rPr>
                        <m:t>                 (</m:t>
                      </m:r>
                      <m:r>
                        <a:rPr lang="en-GB" sz="2400" i="1">
                          <a:latin typeface="Cambria Math" panose="02040503050406030204" pitchFamily="18" charset="0"/>
                        </a:rPr>
                        <m:t>4</m:t>
                      </m:r>
                      <m:r>
                        <a:rPr lang="en-GB" sz="2400" i="1">
                          <a:latin typeface="Cambria Math" panose="02040503050406030204" pitchFamily="18" charset="0"/>
                        </a:rPr>
                        <m:t>.</m:t>
                      </m:r>
                      <m:r>
                        <a:rPr lang="en-GB" sz="2400" i="1">
                          <a:latin typeface="Cambria Math" panose="02040503050406030204" pitchFamily="18" charset="0"/>
                        </a:rPr>
                        <m:t>2</m:t>
                      </m:r>
                      <m:r>
                        <a:rPr lang="en-GB" sz="2400" i="1">
                          <a:latin typeface="Cambria Math" panose="02040503050406030204" pitchFamily="18" charset="0"/>
                        </a:rPr>
                        <m:t>.</m:t>
                      </m:r>
                      <m:r>
                        <a:rPr lang="en-GB" sz="2400" i="1">
                          <a:latin typeface="Cambria Math" panose="02040503050406030204" pitchFamily="18" charset="0"/>
                        </a:rPr>
                        <m:t>3</m:t>
                      </m:r>
                      <m:r>
                        <a:rPr lang="en-GB" sz="2400" i="1">
                          <a:latin typeface="Cambria Math" panose="02040503050406030204" pitchFamily="18" charset="0"/>
                        </a:rPr>
                        <m:t>)</m:t>
                      </m:r>
                    </m:oMath>
                  </m:oMathPara>
                </a14:m>
                <a:endParaRPr lang="en-US" sz="2400" dirty="0"/>
              </a:p>
              <a:p>
                <a:pPr marL="0" indent="0">
                  <a:buNone/>
                </a:pPr>
                <a:r>
                  <a:rPr lang="ar-SY" sz="2000" dirty="0"/>
                  <a:t>يمكن تبسيط هذه النتيجة من أجل الجمل الغير مخمدة بما يلي </a:t>
                </a:r>
                <a:endParaRPr lang="en-US" sz="2000" dirty="0"/>
              </a:p>
              <a:p>
                <a:pPr marL="0" indent="0">
                  <a:buNone/>
                </a:pPr>
                <a14:m>
                  <m:oMathPara xmlns:m="http://schemas.openxmlformats.org/officeDocument/2006/math">
                    <m:oMathParaPr>
                      <m:jc m:val="centerGroup"/>
                    </m:oMathParaPr>
                    <m:oMath xmlns:m="http://schemas.openxmlformats.org/officeDocument/2006/math">
                      <m:r>
                        <a:rPr lang="en-GB" sz="2400" b="1" i="1" smtClean="0">
                          <a:solidFill>
                            <a:srgbClr val="FF0000"/>
                          </a:solidFill>
                          <a:latin typeface="Cambria Math" panose="02040503050406030204" pitchFamily="18" charset="0"/>
                        </a:rPr>
                        <m:t>𝒖</m:t>
                      </m:r>
                      <m:d>
                        <m:dPr>
                          <m:ctrlPr>
                            <a:rPr lang="en-US" sz="2400" b="1" i="1">
                              <a:solidFill>
                                <a:srgbClr val="FF0000"/>
                              </a:solidFill>
                              <a:latin typeface="Cambria Math" panose="02040503050406030204" pitchFamily="18" charset="0"/>
                            </a:rPr>
                          </m:ctrlPr>
                        </m:dPr>
                        <m:e>
                          <m:r>
                            <a:rPr lang="en-GB" sz="2400" b="1" i="1">
                              <a:solidFill>
                                <a:srgbClr val="FF0000"/>
                              </a:solidFill>
                              <a:latin typeface="Cambria Math" panose="02040503050406030204" pitchFamily="18" charset="0"/>
                            </a:rPr>
                            <m:t>𝒕</m:t>
                          </m:r>
                        </m:e>
                      </m:d>
                      <m:r>
                        <a:rPr lang="en-GB" sz="2400" b="1" i="1">
                          <a:solidFill>
                            <a:srgbClr val="FF0000"/>
                          </a:solidFill>
                          <a:latin typeface="Cambria Math" panose="02040503050406030204" pitchFamily="18" charset="0"/>
                        </a:rPr>
                        <m:t>=</m:t>
                      </m:r>
                      <m:f>
                        <m:fPr>
                          <m:ctrlPr>
                            <a:rPr lang="en-US" sz="2400" b="1" i="1">
                              <a:solidFill>
                                <a:srgbClr val="FF0000"/>
                              </a:solidFill>
                              <a:latin typeface="Cambria Math" panose="02040503050406030204" pitchFamily="18" charset="0"/>
                            </a:rPr>
                          </m:ctrlPr>
                        </m:fPr>
                        <m:num>
                          <m:r>
                            <a:rPr lang="en-GB" sz="2400" b="1" i="1">
                              <a:solidFill>
                                <a:srgbClr val="FF0000"/>
                              </a:solidFill>
                              <a:latin typeface="Cambria Math" panose="02040503050406030204" pitchFamily="18" charset="0"/>
                            </a:rPr>
                            <m:t>𝟏</m:t>
                          </m:r>
                        </m:num>
                        <m:den>
                          <m:r>
                            <a:rPr lang="en-GB" sz="2400" b="1" i="1">
                              <a:solidFill>
                                <a:srgbClr val="FF0000"/>
                              </a:solidFill>
                              <a:latin typeface="Cambria Math" panose="02040503050406030204" pitchFamily="18" charset="0"/>
                            </a:rPr>
                            <m:t>𝒎</m:t>
                          </m:r>
                          <m:sSub>
                            <m:sSubPr>
                              <m:ctrlPr>
                                <a:rPr lang="en-US" sz="2400" b="1" i="1">
                                  <a:solidFill>
                                    <a:srgbClr val="FF0000"/>
                                  </a:solidFill>
                                  <a:latin typeface="Cambria Math" panose="02040503050406030204" pitchFamily="18" charset="0"/>
                                </a:rPr>
                              </m:ctrlPr>
                            </m:sSubPr>
                            <m:e>
                              <m:r>
                                <a:rPr lang="en-GB" sz="2400" b="1" i="1">
                                  <a:solidFill>
                                    <a:srgbClr val="FF0000"/>
                                  </a:solidFill>
                                  <a:latin typeface="Cambria Math" panose="02040503050406030204" pitchFamily="18" charset="0"/>
                                </a:rPr>
                                <m:t>𝝎</m:t>
                              </m:r>
                            </m:e>
                            <m:sub>
                              <m:r>
                                <a:rPr lang="en-GB" sz="2400" b="1" i="1">
                                  <a:solidFill>
                                    <a:srgbClr val="FF0000"/>
                                  </a:solidFill>
                                  <a:latin typeface="Cambria Math" panose="02040503050406030204" pitchFamily="18" charset="0"/>
                                </a:rPr>
                                <m:t>𝒏</m:t>
                              </m:r>
                            </m:sub>
                          </m:sSub>
                        </m:den>
                      </m:f>
                      <m:nary>
                        <m:naryPr>
                          <m:limLoc m:val="subSup"/>
                          <m:ctrlPr>
                            <a:rPr lang="en-US" sz="2400" b="1" i="1">
                              <a:solidFill>
                                <a:srgbClr val="FF0000"/>
                              </a:solidFill>
                              <a:latin typeface="Cambria Math" panose="02040503050406030204" pitchFamily="18" charset="0"/>
                            </a:rPr>
                          </m:ctrlPr>
                        </m:naryPr>
                        <m:sub>
                          <m:r>
                            <a:rPr lang="en-GB" sz="2400" b="1" i="1">
                              <a:solidFill>
                                <a:srgbClr val="FF0000"/>
                              </a:solidFill>
                              <a:latin typeface="Cambria Math" panose="02040503050406030204" pitchFamily="18" charset="0"/>
                            </a:rPr>
                            <m:t>𝟎</m:t>
                          </m:r>
                        </m:sub>
                        <m:sup>
                          <m:r>
                            <a:rPr lang="en-GB" sz="2400" b="1" i="1">
                              <a:solidFill>
                                <a:srgbClr val="FF0000"/>
                              </a:solidFill>
                              <a:latin typeface="Cambria Math" panose="02040503050406030204" pitchFamily="18" charset="0"/>
                            </a:rPr>
                            <m:t>𝒕</m:t>
                          </m:r>
                        </m:sup>
                        <m:e>
                          <m:r>
                            <a:rPr lang="en-GB" sz="2400" b="1" i="1">
                              <a:solidFill>
                                <a:srgbClr val="FF0000"/>
                              </a:solidFill>
                              <a:latin typeface="Cambria Math" panose="02040503050406030204" pitchFamily="18" charset="0"/>
                            </a:rPr>
                            <m:t>𝒑</m:t>
                          </m:r>
                          <m:r>
                            <a:rPr lang="en-GB" sz="2400" b="1" i="1">
                              <a:solidFill>
                                <a:srgbClr val="FF0000"/>
                              </a:solidFill>
                              <a:latin typeface="Cambria Math" panose="02040503050406030204" pitchFamily="18" charset="0"/>
                            </a:rPr>
                            <m:t>(</m:t>
                          </m:r>
                          <m:r>
                            <a:rPr lang="en-GB" sz="2400" b="1" i="1">
                              <a:solidFill>
                                <a:srgbClr val="FF0000"/>
                              </a:solidFill>
                              <a:latin typeface="Cambria Math" panose="02040503050406030204" pitchFamily="18" charset="0"/>
                            </a:rPr>
                            <m:t>𝝉</m:t>
                          </m:r>
                          <m:r>
                            <a:rPr lang="en-GB" sz="2400" b="1" i="1">
                              <a:solidFill>
                                <a:srgbClr val="FF0000"/>
                              </a:solidFill>
                              <a:latin typeface="Cambria Math" panose="02040503050406030204" pitchFamily="18" charset="0"/>
                            </a:rPr>
                            <m:t>)</m:t>
                          </m:r>
                          <m:func>
                            <m:funcPr>
                              <m:ctrlPr>
                                <a:rPr lang="en-US" sz="2400" b="1" i="1">
                                  <a:solidFill>
                                    <a:srgbClr val="FF0000"/>
                                  </a:solidFill>
                                  <a:latin typeface="Cambria Math" panose="02040503050406030204" pitchFamily="18" charset="0"/>
                                </a:rPr>
                              </m:ctrlPr>
                            </m:funcPr>
                            <m:fName>
                              <m:r>
                                <a:rPr lang="en-US" sz="2400" b="1" i="1">
                                  <a:solidFill>
                                    <a:srgbClr val="FF0000"/>
                                  </a:solidFill>
                                  <a:latin typeface="Cambria Math" panose="02040503050406030204" pitchFamily="18" charset="0"/>
                                </a:rPr>
                                <m:t>𝒔𝒊𝒏</m:t>
                              </m:r>
                            </m:fName>
                            <m:e>
                              <m:d>
                                <m:dPr>
                                  <m:begChr m:val="["/>
                                  <m:endChr m:val="]"/>
                                  <m:ctrlPr>
                                    <a:rPr lang="en-US" sz="2400" b="1" i="1">
                                      <a:solidFill>
                                        <a:srgbClr val="FF0000"/>
                                      </a:solidFill>
                                      <a:latin typeface="Cambria Math" panose="02040503050406030204" pitchFamily="18" charset="0"/>
                                    </a:rPr>
                                  </m:ctrlPr>
                                </m:dPr>
                                <m:e>
                                  <m:sSub>
                                    <m:sSubPr>
                                      <m:ctrlPr>
                                        <a:rPr lang="en-US" sz="2400" b="1" i="1">
                                          <a:solidFill>
                                            <a:srgbClr val="FF0000"/>
                                          </a:solidFill>
                                          <a:latin typeface="Cambria Math" panose="02040503050406030204" pitchFamily="18" charset="0"/>
                                        </a:rPr>
                                      </m:ctrlPr>
                                    </m:sSubPr>
                                    <m:e>
                                      <m:r>
                                        <a:rPr lang="en-GB" sz="2400" b="1" i="1">
                                          <a:solidFill>
                                            <a:srgbClr val="FF0000"/>
                                          </a:solidFill>
                                          <a:latin typeface="Cambria Math" panose="02040503050406030204" pitchFamily="18" charset="0"/>
                                        </a:rPr>
                                        <m:t>𝝎</m:t>
                                      </m:r>
                                    </m:e>
                                    <m:sub>
                                      <m:r>
                                        <a:rPr lang="en-GB" sz="2400" b="1" i="1">
                                          <a:solidFill>
                                            <a:srgbClr val="FF0000"/>
                                          </a:solidFill>
                                          <a:latin typeface="Cambria Math" panose="02040503050406030204" pitchFamily="18" charset="0"/>
                                        </a:rPr>
                                        <m:t>𝒏</m:t>
                                      </m:r>
                                    </m:sub>
                                  </m:sSub>
                                  <m:r>
                                    <a:rPr lang="en-GB" sz="2400" b="1" i="1">
                                      <a:solidFill>
                                        <a:srgbClr val="FF0000"/>
                                      </a:solidFill>
                                      <a:latin typeface="Cambria Math" panose="02040503050406030204" pitchFamily="18" charset="0"/>
                                    </a:rPr>
                                    <m:t>(</m:t>
                                  </m:r>
                                  <m:r>
                                    <a:rPr lang="en-GB" sz="2400" b="1" i="1">
                                      <a:solidFill>
                                        <a:srgbClr val="FF0000"/>
                                      </a:solidFill>
                                      <a:latin typeface="Cambria Math" panose="02040503050406030204" pitchFamily="18" charset="0"/>
                                    </a:rPr>
                                    <m:t>𝒕</m:t>
                                  </m:r>
                                  <m:r>
                                    <a:rPr lang="en-GB" sz="2400" b="1" i="1">
                                      <a:solidFill>
                                        <a:srgbClr val="FF0000"/>
                                      </a:solidFill>
                                      <a:latin typeface="Cambria Math" panose="02040503050406030204" pitchFamily="18" charset="0"/>
                                    </a:rPr>
                                    <m:t>−</m:t>
                                  </m:r>
                                  <m:r>
                                    <a:rPr lang="en-GB" sz="2400" b="1" i="1">
                                      <a:solidFill>
                                        <a:srgbClr val="FF0000"/>
                                      </a:solidFill>
                                      <a:latin typeface="Cambria Math" panose="02040503050406030204" pitchFamily="18" charset="0"/>
                                    </a:rPr>
                                    <m:t>𝝉</m:t>
                                  </m:r>
                                  <m:r>
                                    <a:rPr lang="en-GB" sz="2400" b="1" i="1">
                                      <a:solidFill>
                                        <a:srgbClr val="FF0000"/>
                                      </a:solidFill>
                                      <a:latin typeface="Cambria Math" panose="02040503050406030204" pitchFamily="18" charset="0"/>
                                    </a:rPr>
                                    <m:t>)</m:t>
                                  </m:r>
                                </m:e>
                              </m:d>
                              <m:r>
                                <a:rPr lang="en-GB" sz="2400" b="1" i="1">
                                  <a:solidFill>
                                    <a:srgbClr val="FF0000"/>
                                  </a:solidFill>
                                  <a:latin typeface="Cambria Math" panose="02040503050406030204" pitchFamily="18" charset="0"/>
                                </a:rPr>
                                <m:t>𝒅</m:t>
                              </m:r>
                              <m:r>
                                <a:rPr lang="en-GB" sz="2400" b="1" i="1">
                                  <a:solidFill>
                                    <a:srgbClr val="FF0000"/>
                                  </a:solidFill>
                                  <a:latin typeface="Cambria Math" panose="02040503050406030204" pitchFamily="18" charset="0"/>
                                </a:rPr>
                                <m:t>𝝉</m:t>
                              </m:r>
                            </m:e>
                          </m:func>
                        </m:e>
                      </m:nary>
                      <m:r>
                        <a:rPr lang="en-GB" sz="2400" i="1">
                          <a:latin typeface="Cambria Math" panose="02040503050406030204" pitchFamily="18" charset="0"/>
                        </a:rPr>
                        <m:t>                 (</m:t>
                      </m:r>
                      <m:r>
                        <a:rPr lang="en-GB" sz="2400" i="1">
                          <a:latin typeface="Cambria Math" panose="02040503050406030204" pitchFamily="18" charset="0"/>
                        </a:rPr>
                        <m:t>4</m:t>
                      </m:r>
                      <m:r>
                        <a:rPr lang="en-GB" sz="2400" i="1">
                          <a:latin typeface="Cambria Math" panose="02040503050406030204" pitchFamily="18" charset="0"/>
                        </a:rPr>
                        <m:t>.</m:t>
                      </m:r>
                      <m:r>
                        <a:rPr lang="en-GB" sz="2400" i="1">
                          <a:latin typeface="Cambria Math" panose="02040503050406030204" pitchFamily="18" charset="0"/>
                        </a:rPr>
                        <m:t>2</m:t>
                      </m:r>
                      <m:r>
                        <a:rPr lang="en-GB" sz="2400" i="1">
                          <a:latin typeface="Cambria Math" panose="02040503050406030204" pitchFamily="18" charset="0"/>
                        </a:rPr>
                        <m:t>.</m:t>
                      </m:r>
                      <m:r>
                        <a:rPr lang="en-GB" sz="2400" i="1">
                          <a:latin typeface="Cambria Math" panose="02040503050406030204" pitchFamily="18" charset="0"/>
                        </a:rPr>
                        <m:t>4</m:t>
                      </m:r>
                      <m:r>
                        <a:rPr lang="en-GB" sz="2400" i="1">
                          <a:latin typeface="Cambria Math" panose="02040503050406030204" pitchFamily="18" charset="0"/>
                        </a:rPr>
                        <m:t>)</m:t>
                      </m:r>
                    </m:oMath>
                  </m:oMathPara>
                </a14:m>
                <a:endParaRPr lang="en-US" sz="2400" dirty="0"/>
              </a:p>
              <a:p>
                <a:r>
                  <a:rPr lang="ar-SY" sz="2000" b="1" dirty="0"/>
                  <a:t>تتضمن هذه النتيجة وضعية الراحة " الشروط الابتدائية </a:t>
                </a:r>
                <a14:m>
                  <m:oMath xmlns:m="http://schemas.openxmlformats.org/officeDocument/2006/math">
                    <m:r>
                      <a:rPr lang="en-GB" sz="2000" b="1" i="1">
                        <a:latin typeface="Cambria Math" panose="02040503050406030204" pitchFamily="18" charset="0"/>
                      </a:rPr>
                      <m:t>𝒖</m:t>
                    </m:r>
                    <m:d>
                      <m:dPr>
                        <m:ctrlPr>
                          <a:rPr lang="en-US" sz="2000" b="1" i="1">
                            <a:latin typeface="Cambria Math" panose="02040503050406030204" pitchFamily="18" charset="0"/>
                          </a:rPr>
                        </m:ctrlPr>
                      </m:dPr>
                      <m:e>
                        <m:r>
                          <a:rPr lang="en-GB" sz="2000" b="1" i="1">
                            <a:latin typeface="Cambria Math" panose="02040503050406030204" pitchFamily="18" charset="0"/>
                          </a:rPr>
                          <m:t>𝟎</m:t>
                        </m:r>
                      </m:e>
                    </m:d>
                    <m:r>
                      <a:rPr lang="en-GB" sz="2000" b="1" i="1">
                        <a:latin typeface="Cambria Math" panose="02040503050406030204" pitchFamily="18" charset="0"/>
                      </a:rPr>
                      <m:t>=</m:t>
                    </m:r>
                    <m:r>
                      <a:rPr lang="en-GB" sz="2000" b="1" i="1">
                        <a:latin typeface="Cambria Math" panose="02040503050406030204" pitchFamily="18" charset="0"/>
                      </a:rPr>
                      <m:t>𝟎</m:t>
                    </m:r>
                    <m:r>
                      <a:rPr lang="en-GB" sz="2000" b="1" i="1">
                        <a:latin typeface="Cambria Math" panose="02040503050406030204" pitchFamily="18" charset="0"/>
                      </a:rPr>
                      <m:t> ,</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𝒖</m:t>
                        </m:r>
                      </m:e>
                    </m:acc>
                    <m:d>
                      <m:dPr>
                        <m:ctrlPr>
                          <a:rPr lang="en-US" sz="2000" b="1" i="1">
                            <a:latin typeface="Cambria Math" panose="02040503050406030204" pitchFamily="18" charset="0"/>
                          </a:rPr>
                        </m:ctrlPr>
                      </m:dPr>
                      <m:e>
                        <m:r>
                          <a:rPr lang="en-GB" sz="2000" b="1" i="1">
                            <a:latin typeface="Cambria Math" panose="02040503050406030204" pitchFamily="18" charset="0"/>
                          </a:rPr>
                          <m:t>𝟎</m:t>
                        </m:r>
                      </m:e>
                    </m:d>
                    <m:r>
                      <a:rPr lang="en-GB" sz="2000" b="1" i="1">
                        <a:latin typeface="Cambria Math" panose="02040503050406030204" pitchFamily="18" charset="0"/>
                      </a:rPr>
                      <m:t>=</m:t>
                    </m:r>
                    <m:r>
                      <a:rPr lang="en-GB" sz="2000" b="1" i="1">
                        <a:latin typeface="Cambria Math" panose="02040503050406030204" pitchFamily="18" charset="0"/>
                      </a:rPr>
                      <m:t>𝟎</m:t>
                    </m:r>
                  </m:oMath>
                </a14:m>
                <a:r>
                  <a:rPr lang="en-GB" sz="2000" b="1" i="1" dirty="0"/>
                  <a:t> </a:t>
                </a:r>
                <a:r>
                  <a:rPr lang="ar-SY" sz="2000" b="1" dirty="0"/>
                  <a:t>" . إذا كان الانتقال والسرعة الابتدائيين هما </a:t>
                </a:r>
                <a14:m>
                  <m:oMath xmlns:m="http://schemas.openxmlformats.org/officeDocument/2006/math">
                    <m:r>
                      <a:rPr lang="en-GB" sz="2000" b="1" i="1">
                        <a:latin typeface="Cambria Math" panose="02040503050406030204" pitchFamily="18" charset="0"/>
                      </a:rPr>
                      <m:t>𝒖</m:t>
                    </m:r>
                    <m:d>
                      <m:dPr>
                        <m:ctrlPr>
                          <a:rPr lang="en-US" sz="2000" b="1" i="1">
                            <a:latin typeface="Cambria Math" panose="02040503050406030204" pitchFamily="18" charset="0"/>
                          </a:rPr>
                        </m:ctrlPr>
                      </m:dPr>
                      <m:e>
                        <m:r>
                          <a:rPr lang="en-GB" sz="2000" b="1" i="1">
                            <a:latin typeface="Cambria Math" panose="02040503050406030204" pitchFamily="18" charset="0"/>
                          </a:rPr>
                          <m:t>𝟎</m:t>
                        </m:r>
                      </m:e>
                    </m:d>
                    <m:r>
                      <a:rPr lang="en-GB" sz="2000" b="1" i="1">
                        <a:latin typeface="Cambria Math" panose="02040503050406030204" pitchFamily="18" charset="0"/>
                      </a:rPr>
                      <m:t> ,</m:t>
                    </m:r>
                    <m:acc>
                      <m:accPr>
                        <m:chr m:val="̇"/>
                        <m:ctrlPr>
                          <a:rPr lang="en-US" sz="2000" b="1" i="1">
                            <a:latin typeface="Cambria Math" panose="02040503050406030204" pitchFamily="18" charset="0"/>
                          </a:rPr>
                        </m:ctrlPr>
                      </m:accPr>
                      <m:e>
                        <m:r>
                          <a:rPr lang="en-GB" sz="2000" b="1" i="1">
                            <a:latin typeface="Cambria Math" panose="02040503050406030204" pitchFamily="18" charset="0"/>
                          </a:rPr>
                          <m:t>𝒖</m:t>
                        </m:r>
                      </m:e>
                    </m:acc>
                    <m:d>
                      <m:dPr>
                        <m:ctrlPr>
                          <a:rPr lang="en-US" sz="2000" b="1" i="1">
                            <a:latin typeface="Cambria Math" panose="02040503050406030204" pitchFamily="18" charset="0"/>
                          </a:rPr>
                        </m:ctrlPr>
                      </m:dPr>
                      <m:e>
                        <m:r>
                          <a:rPr lang="en-GB" sz="2000" b="1" i="1">
                            <a:latin typeface="Cambria Math" panose="02040503050406030204" pitchFamily="18" charset="0"/>
                          </a:rPr>
                          <m:t>𝟎</m:t>
                        </m:r>
                      </m:e>
                    </m:d>
                  </m:oMath>
                </a14:m>
                <a:r>
                  <a:rPr lang="ar-SY" sz="2000" b="1" dirty="0"/>
                  <a:t> فإن استجابة الاهتزاز الحر الناتج المعطاة بالعادلتين(2.2.4) و (2.1.3) يجب أن تضاف للمعادلتين (4.2.3) و (4.2.4) على الترتيب </a:t>
                </a:r>
                <a:r>
                  <a:rPr lang="ar-SY" sz="2000" b="1" dirty="0" smtClean="0"/>
                  <a:t>.</a:t>
                </a:r>
              </a:p>
              <a:p>
                <a:r>
                  <a:rPr lang="ar-SY" sz="2000" b="1" dirty="0" smtClean="0"/>
                  <a:t> </a:t>
                </a:r>
                <a:r>
                  <a:rPr lang="ar-SY" sz="2000" b="1" dirty="0">
                    <a:solidFill>
                      <a:srgbClr val="0070C0"/>
                    </a:solidFill>
                  </a:rPr>
                  <a:t>وفقاً لذلك يجب أن </a:t>
                </a:r>
                <a:r>
                  <a:rPr lang="ar-SY" sz="2000" b="1" u="sng" dirty="0">
                    <a:solidFill>
                      <a:srgbClr val="0070C0"/>
                    </a:solidFill>
                  </a:rPr>
                  <a:t>نستخدم المعادلة (4.2.4) </a:t>
                </a:r>
                <a:r>
                  <a:rPr lang="ar-SY" sz="2000" b="1" dirty="0">
                    <a:solidFill>
                      <a:srgbClr val="0070C0"/>
                    </a:solidFill>
                  </a:rPr>
                  <a:t>في المقطع 1.10.2 حيث سيتم عرض أربع طرائق لحل معادلة الحركة .</a:t>
                </a:r>
                <a:endParaRPr lang="en-US" sz="2000" b="1" dirty="0">
                  <a:solidFill>
                    <a:srgbClr val="0070C0"/>
                  </a:solidFill>
                </a:endParaRPr>
              </a:p>
              <a:p>
                <a:endParaRPr lang="ar-SY"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228600"/>
                <a:ext cx="8839200" cy="6127750"/>
              </a:xfrm>
              <a:blipFill>
                <a:blip r:embed="rId2"/>
                <a:stretch>
                  <a:fillRect l="-759" t="-697" r="-690" b="-3881"/>
                </a:stretch>
              </a:blipFill>
              <a:ln w="19050"/>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10</a:t>
            </a:fld>
            <a:endParaRPr lang="en-US"/>
          </a:p>
        </p:txBody>
      </p:sp>
    </p:spTree>
    <p:extLst>
      <p:ext uri="{BB962C8B-B14F-4D97-AF65-F5344CB8AC3E}">
        <p14:creationId xmlns:p14="http://schemas.microsoft.com/office/powerpoint/2010/main" val="3873126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62000"/>
                <a:ext cx="8839200" cy="5257800"/>
              </a:xfrm>
            </p:spPr>
            <p:txBody>
              <a:bodyPr/>
              <a:lstStyle/>
              <a:p>
                <a:pPr>
                  <a:buFont typeface="Wingdings" panose="05000000000000000000" pitchFamily="2" charset="2"/>
                  <a:buChar char="ü"/>
                </a:pPr>
                <a:r>
                  <a:rPr lang="ar-SY" sz="2600" b="1" dirty="0"/>
                  <a:t>يعطينا تكامل </a:t>
                </a:r>
                <a:r>
                  <a:rPr lang="ar-SY" sz="2600" b="1" dirty="0" smtClean="0"/>
                  <a:t>دوهامل </a:t>
                </a:r>
                <a:r>
                  <a:rPr lang="ar-SY" sz="2600" b="1" dirty="0"/>
                  <a:t>النتيجة العامة لتقييم استجابة جملة وحيدة درجة الحرية خطية لقوة عشوائية </a:t>
                </a:r>
                <a:r>
                  <a:rPr lang="ar-SY" sz="2600" b="1" dirty="0" smtClean="0"/>
                  <a:t>.</a:t>
                </a:r>
              </a:p>
              <a:p>
                <a:pPr>
                  <a:buFont typeface="Wingdings" panose="05000000000000000000" pitchFamily="2" charset="2"/>
                  <a:buChar char="ü"/>
                </a:pPr>
                <a:r>
                  <a:rPr lang="ar-SY" sz="2600" b="1" dirty="0" smtClean="0"/>
                  <a:t> </a:t>
                </a:r>
                <a:r>
                  <a:rPr lang="ar-SY" sz="2600" b="1" dirty="0"/>
                  <a:t>تكون هذه النتيجة مقيدة بالجمل الخطية لانها تعتمد على </a:t>
                </a:r>
                <a:r>
                  <a:rPr lang="ar-SY" sz="2600" b="1" dirty="0" smtClean="0"/>
                  <a:t>مبدأ</a:t>
                </a:r>
                <a:r>
                  <a:rPr lang="en-AU" sz="2600" b="1" i="1" dirty="0"/>
                  <a:t> </a:t>
                </a:r>
                <a:r>
                  <a:rPr lang="en-AU" sz="2600" b="1" i="1" dirty="0" smtClean="0"/>
                  <a:t>superposition</a:t>
                </a:r>
                <a:r>
                  <a:rPr lang="ar-SY" sz="2600" b="1" dirty="0"/>
                  <a:t> </a:t>
                </a:r>
                <a:r>
                  <a:rPr lang="ar-SY" sz="2600" b="1" dirty="0" smtClean="0"/>
                  <a:t> ، وبالتالي يجب أن لا تطبق على الجمل التي تتشوه بعد حدودها الخطية المرنة .</a:t>
                </a:r>
              </a:p>
              <a:p>
                <a:pPr>
                  <a:buFont typeface="Wingdings" panose="05000000000000000000" pitchFamily="2" charset="2"/>
                  <a:buChar char="ü"/>
                </a:pPr>
                <a:r>
                  <a:rPr lang="ar-SY" sz="2600" b="1" dirty="0" smtClean="0"/>
                  <a:t> </a:t>
                </a:r>
                <a:r>
                  <a:rPr lang="ar-SY" sz="2600" b="1" dirty="0"/>
                  <a:t>إذا كانت </a:t>
                </a:r>
                <a:r>
                  <a:rPr lang="ar-SY" sz="2600" b="1" dirty="0" smtClean="0">
                    <a:solidFill>
                      <a:srgbClr val="FF0000"/>
                    </a:solidFill>
                  </a:rPr>
                  <a:t>القوة </a:t>
                </a:r>
                <a14:m>
                  <m:oMath xmlns:m="http://schemas.openxmlformats.org/officeDocument/2006/math">
                    <m:r>
                      <a:rPr lang="en-GB" sz="2600" b="1" i="1">
                        <a:solidFill>
                          <a:srgbClr val="FF0000"/>
                        </a:solidFill>
                        <a:latin typeface="Cambria Math" panose="02040503050406030204" pitchFamily="18" charset="0"/>
                      </a:rPr>
                      <m:t>𝒑</m:t>
                    </m:r>
                    <m:r>
                      <a:rPr lang="en-GB" sz="2600" b="1" i="1">
                        <a:solidFill>
                          <a:srgbClr val="FF0000"/>
                        </a:solidFill>
                        <a:latin typeface="Cambria Math" panose="02040503050406030204" pitchFamily="18" charset="0"/>
                      </a:rPr>
                      <m:t>(</m:t>
                    </m:r>
                    <m:r>
                      <a:rPr lang="en-GB" sz="2600" b="1" i="1">
                        <a:solidFill>
                          <a:srgbClr val="FF0000"/>
                        </a:solidFill>
                        <a:latin typeface="Cambria Math" panose="02040503050406030204" pitchFamily="18" charset="0"/>
                      </a:rPr>
                      <m:t>𝝉</m:t>
                    </m:r>
                    <m:r>
                      <a:rPr lang="en-GB" sz="2600" b="1" i="1">
                        <a:solidFill>
                          <a:srgbClr val="FF0000"/>
                        </a:solidFill>
                        <a:latin typeface="Cambria Math" panose="02040503050406030204" pitchFamily="18" charset="0"/>
                      </a:rPr>
                      <m:t>)</m:t>
                    </m:r>
                  </m:oMath>
                </a14:m>
                <a:r>
                  <a:rPr lang="ar-SY" sz="2600" b="1" dirty="0"/>
                  <a:t> تابع بسيط </a:t>
                </a:r>
                <a:r>
                  <a:rPr lang="ar-SY" sz="2600" b="1" dirty="0">
                    <a:solidFill>
                      <a:srgbClr val="FF0000"/>
                    </a:solidFill>
                  </a:rPr>
                  <a:t>فإنه </a:t>
                </a:r>
                <a:r>
                  <a:rPr lang="ar-SY" sz="2600" b="1" dirty="0"/>
                  <a:t>يمكن الحصول على شكل مغلق للتكامل  وبالتالي طريقة تكامل ديوهامل تكون بديلة للطريقة الكلاسيكية لحل المعادلة التفاضلية (المقطع 1.10.1) </a:t>
                </a:r>
                <a:r>
                  <a:rPr lang="ar-SY" sz="2600" b="1" dirty="0" smtClean="0"/>
                  <a:t>.</a:t>
                </a:r>
              </a:p>
              <a:p>
                <a:pPr>
                  <a:buFont typeface="Wingdings" panose="05000000000000000000" pitchFamily="2" charset="2"/>
                  <a:buChar char="ü"/>
                </a:pPr>
                <a:r>
                  <a:rPr lang="ar-SY" sz="2600" b="1" dirty="0" smtClean="0"/>
                  <a:t> </a:t>
                </a:r>
                <a:r>
                  <a:rPr lang="ar-SY" sz="2600" b="1" dirty="0"/>
                  <a:t>إذا كانت القوة  </a:t>
                </a:r>
                <a14:m>
                  <m:oMath xmlns:m="http://schemas.openxmlformats.org/officeDocument/2006/math">
                    <m:r>
                      <a:rPr lang="en-GB" sz="2600" b="1" i="1">
                        <a:latin typeface="Cambria Math" panose="02040503050406030204" pitchFamily="18" charset="0"/>
                      </a:rPr>
                      <m:t>𝒑</m:t>
                    </m:r>
                    <m:r>
                      <a:rPr lang="en-GB" sz="2600" b="1" i="1">
                        <a:latin typeface="Cambria Math" panose="02040503050406030204" pitchFamily="18" charset="0"/>
                      </a:rPr>
                      <m:t>(</m:t>
                    </m:r>
                    <m:r>
                      <a:rPr lang="en-GB" sz="2600" b="1" i="1">
                        <a:latin typeface="Cambria Math" panose="02040503050406030204" pitchFamily="18" charset="0"/>
                      </a:rPr>
                      <m:t>𝝉</m:t>
                    </m:r>
                    <m:r>
                      <a:rPr lang="en-GB" sz="2600" b="1" i="1" smtClean="0">
                        <a:solidFill>
                          <a:srgbClr val="FF0000"/>
                        </a:solidFill>
                        <a:latin typeface="Cambria Math" panose="02040503050406030204" pitchFamily="18" charset="0"/>
                      </a:rPr>
                      <m:t>)</m:t>
                    </m:r>
                  </m:oMath>
                </a14:m>
                <a:r>
                  <a:rPr lang="ar-SY" sz="2600" b="1" dirty="0">
                    <a:solidFill>
                      <a:srgbClr val="FF0000"/>
                    </a:solidFill>
                  </a:rPr>
                  <a:t> تابع مركب موصوف عددياً </a:t>
                </a:r>
                <a:r>
                  <a:rPr lang="ar-SY" sz="2600" b="1" dirty="0"/>
                  <a:t>فإن تقييم التكامل يتطلب طرائق عددية لن يتم عرضها في هذا الكتاب وذلك لانها لا تؤثر بشكل كبير </a:t>
                </a:r>
                <a:r>
                  <a:rPr lang="ar-SY" sz="2600" b="1" dirty="0" smtClean="0"/>
                  <a:t>.</a:t>
                </a:r>
              </a:p>
              <a:p>
                <a:pPr>
                  <a:buFont typeface="Wingdings" panose="05000000000000000000" pitchFamily="2" charset="2"/>
                  <a:buChar char="ü"/>
                </a:pPr>
                <a:r>
                  <a:rPr lang="ar-SY" sz="2600" b="1" dirty="0" smtClean="0"/>
                  <a:t> </a:t>
                </a:r>
                <a:r>
                  <a:rPr lang="ar-SY" sz="2600" b="1" dirty="0"/>
                  <a:t>تم عرض بعض الطرائق الاكثر تأثيراً من أجل الحل العددي لمعادلة الحركة في الفصل الخامس .</a:t>
                </a:r>
                <a:endParaRPr lang="en-US" sz="2600" b="1" dirty="0"/>
              </a:p>
              <a:p>
                <a:endParaRPr lang="ar-SY"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62000"/>
                <a:ext cx="8839200" cy="5257800"/>
              </a:xfrm>
              <a:blipFill>
                <a:blip r:embed="rId2"/>
                <a:stretch>
                  <a:fillRect l="-1448" t="-1043" r="-1103" b="-81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11</a:t>
            </a:fld>
            <a:endParaRPr lang="en-US"/>
          </a:p>
        </p:txBody>
      </p:sp>
    </p:spTree>
    <p:extLst>
      <p:ext uri="{BB962C8B-B14F-4D97-AF65-F5344CB8AC3E}">
        <p14:creationId xmlns:p14="http://schemas.microsoft.com/office/powerpoint/2010/main" val="2742959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51" y="189956"/>
            <a:ext cx="8229600" cy="603249"/>
          </a:xfrm>
        </p:spPr>
        <p:txBody>
          <a:bodyPr/>
          <a:lstStyle/>
          <a:p>
            <a:r>
              <a:rPr lang="ar-SY" b="1" dirty="0">
                <a:solidFill>
                  <a:srgbClr val="FF0000"/>
                </a:solidFill>
              </a:rPr>
              <a:t>1.10.2 تكامل ديوهامل </a:t>
            </a:r>
            <a:r>
              <a:rPr lang="ar-SY" b="1" dirty="0" smtClean="0">
                <a:solidFill>
                  <a:srgbClr val="FF0000"/>
                </a:solidFill>
              </a:rPr>
              <a:t> </a:t>
            </a:r>
            <a:endParaRPr lang="ar-SY"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23912"/>
                <a:ext cx="8886399" cy="5715000"/>
              </a:xfrm>
            </p:spPr>
            <p:txBody>
              <a:bodyPr/>
              <a:lstStyle/>
              <a:p>
                <a:pPr>
                  <a:buFont typeface="Wingdings" panose="05000000000000000000" pitchFamily="2" charset="2"/>
                  <a:buChar char="ü"/>
                </a:pPr>
                <a:r>
                  <a:rPr lang="ar-SY" sz="2600" b="1" dirty="0" smtClean="0"/>
                  <a:t> توجد طريقة  لحل </a:t>
                </a:r>
                <a:r>
                  <a:rPr lang="ar-SY" sz="2600" b="1" dirty="0"/>
                  <a:t>المعادلات الخطية التفاضلية مثل معادلة الحركة للجمل وحيدة درجة الحرية حيث تعتمد هذه الطريقة على تمثيل القوة المطبقة كنبضات قصيرة </a:t>
                </a:r>
                <a:r>
                  <a:rPr lang="ar-SY" sz="2600" b="1" dirty="0" smtClean="0"/>
                  <a:t>الأمد .</a:t>
                </a:r>
              </a:p>
              <a:p>
                <a:pPr>
                  <a:buFont typeface="Wingdings" panose="05000000000000000000" pitchFamily="2" charset="2"/>
                  <a:buChar char="ü"/>
                </a:pPr>
                <a:r>
                  <a:rPr lang="ar-SY" sz="2600" b="1" dirty="0" smtClean="0"/>
                  <a:t>يتم </a:t>
                </a:r>
                <a:r>
                  <a:rPr lang="ar-SY" sz="2600" b="1" dirty="0"/>
                  <a:t>الحصول على استجابة الجملة للقوة المطبقة </a:t>
                </a:r>
                <a14:m>
                  <m:oMath xmlns:m="http://schemas.openxmlformats.org/officeDocument/2006/math">
                    <m:r>
                      <a:rPr lang="en-US" sz="2600" b="1" i="1">
                        <a:latin typeface="Cambria Math" panose="02040503050406030204" pitchFamily="18" charset="0"/>
                      </a:rPr>
                      <m:t>𝒑</m:t>
                    </m:r>
                    <m:r>
                      <a:rPr lang="en-US" sz="2600" b="1" i="1">
                        <a:latin typeface="Cambria Math" panose="02040503050406030204" pitchFamily="18" charset="0"/>
                      </a:rPr>
                      <m:t>(</m:t>
                    </m:r>
                    <m:r>
                      <a:rPr lang="en-US" sz="2600" b="1" i="1">
                        <a:latin typeface="Cambria Math" panose="02040503050406030204" pitchFamily="18" charset="0"/>
                      </a:rPr>
                      <m:t>𝒕</m:t>
                    </m:r>
                    <m:r>
                      <a:rPr lang="en-US" sz="2600" b="1" i="1">
                        <a:latin typeface="Cambria Math" panose="02040503050406030204" pitchFamily="18" charset="0"/>
                      </a:rPr>
                      <m:t>)</m:t>
                    </m:r>
                  </m:oMath>
                </a14:m>
                <a:r>
                  <a:rPr lang="en-US" sz="2600" b="1" dirty="0"/>
                  <a:t> </a:t>
                </a:r>
                <a:r>
                  <a:rPr lang="ar-SY" sz="2600" b="1" dirty="0"/>
                  <a:t>عند الزمن </a:t>
                </a:r>
                <a:r>
                  <a:rPr lang="en-GB" sz="2600" b="1" i="1" dirty="0"/>
                  <a:t>(t)</a:t>
                </a:r>
                <a:r>
                  <a:rPr lang="ar-SY" sz="2600" b="1" dirty="0"/>
                  <a:t> باضافة الاستجابات لكل النبضات السابقة </a:t>
                </a:r>
                <a:r>
                  <a:rPr lang="ar-SY" sz="2600" b="1" dirty="0" smtClean="0"/>
                  <a:t>.</a:t>
                </a:r>
              </a:p>
              <a:p>
                <a:pPr>
                  <a:buFont typeface="Wingdings" panose="05000000000000000000" pitchFamily="2" charset="2"/>
                  <a:buChar char="ü"/>
                </a:pPr>
                <a:r>
                  <a:rPr lang="ar-SY" sz="2600" b="1" dirty="0" smtClean="0"/>
                  <a:t>تم </a:t>
                </a:r>
                <a:r>
                  <a:rPr lang="ar-SY" sz="2600" b="1" dirty="0"/>
                  <a:t>تطوير هذه </a:t>
                </a:r>
                <a:r>
                  <a:rPr lang="ar-SY" sz="2600" b="1" dirty="0" smtClean="0"/>
                  <a:t>الطريقة </a:t>
                </a:r>
                <a:r>
                  <a:rPr lang="ar-SY" sz="2600" b="1" u="sng" dirty="0" smtClean="0">
                    <a:solidFill>
                      <a:srgbClr val="0070C0"/>
                    </a:solidFill>
                  </a:rPr>
                  <a:t>هنا</a:t>
                </a:r>
                <a:r>
                  <a:rPr lang="ar-SY" sz="2600" b="1" dirty="0" smtClean="0"/>
                  <a:t>  </a:t>
                </a:r>
                <a:r>
                  <a:rPr lang="ar-SY" sz="2600" b="1" dirty="0"/>
                  <a:t>في الفصل الرابع للحصول على النتيجة </a:t>
                </a:r>
                <a:r>
                  <a:rPr lang="ar-SY" sz="2600" b="1" dirty="0" smtClean="0"/>
                  <a:t>التالية، </a:t>
                </a:r>
                <a:r>
                  <a:rPr lang="ar-SY" sz="2600" b="1" dirty="0"/>
                  <a:t>وذلك من أجل جملة وحيدة درجة الحرية غير مخمدة </a:t>
                </a:r>
                <a:endParaRPr lang="en-US" sz="2600" b="1" dirty="0"/>
              </a:p>
              <a:p>
                <a:pPr>
                  <a:buFont typeface="Wingdings" panose="05000000000000000000" pitchFamily="2" charset="2"/>
                  <a:buChar char="ü"/>
                </a:pPr>
                <a14:m>
                  <m:oMath xmlns:m="http://schemas.openxmlformats.org/officeDocument/2006/math">
                    <m:r>
                      <a:rPr lang="en-US" sz="2600" b="1" i="1" smtClean="0">
                        <a:solidFill>
                          <a:srgbClr val="00B0F0"/>
                        </a:solidFill>
                        <a:latin typeface="Cambria Math" panose="02040503050406030204" pitchFamily="18" charset="0"/>
                      </a:rPr>
                      <m:t>𝒖</m:t>
                    </m:r>
                    <m:d>
                      <m:dPr>
                        <m:ctrlPr>
                          <a:rPr lang="en-US" sz="2600" b="1" i="1" smtClean="0">
                            <a:solidFill>
                              <a:srgbClr val="00B0F0"/>
                            </a:solidFill>
                            <a:latin typeface="Cambria Math" panose="02040503050406030204" pitchFamily="18" charset="0"/>
                          </a:rPr>
                        </m:ctrlPr>
                      </m:dPr>
                      <m:e>
                        <m:r>
                          <a:rPr lang="en-US" sz="2600" b="1" i="1">
                            <a:solidFill>
                              <a:srgbClr val="00B0F0"/>
                            </a:solidFill>
                            <a:latin typeface="Cambria Math" panose="02040503050406030204" pitchFamily="18" charset="0"/>
                          </a:rPr>
                          <m:t>𝒕</m:t>
                        </m:r>
                      </m:e>
                    </m:d>
                    <m:r>
                      <a:rPr lang="en-US" sz="2600" b="1" i="1">
                        <a:solidFill>
                          <a:srgbClr val="00B0F0"/>
                        </a:solidFill>
                        <a:latin typeface="Cambria Math" panose="02040503050406030204" pitchFamily="18" charset="0"/>
                      </a:rPr>
                      <m:t>=</m:t>
                    </m:r>
                    <m:f>
                      <m:fPr>
                        <m:ctrlPr>
                          <a:rPr lang="en-US" sz="2600" b="1" i="1">
                            <a:solidFill>
                              <a:srgbClr val="00B0F0"/>
                            </a:solidFill>
                            <a:latin typeface="Cambria Math" panose="02040503050406030204" pitchFamily="18" charset="0"/>
                          </a:rPr>
                        </m:ctrlPr>
                      </m:fPr>
                      <m:num>
                        <m:r>
                          <a:rPr lang="en-US" sz="2600" b="1" i="1">
                            <a:solidFill>
                              <a:srgbClr val="00B0F0"/>
                            </a:solidFill>
                            <a:latin typeface="Cambria Math" panose="02040503050406030204" pitchFamily="18" charset="0"/>
                          </a:rPr>
                          <m:t>𝟏</m:t>
                        </m:r>
                      </m:num>
                      <m:den>
                        <m:r>
                          <a:rPr lang="en-US" sz="2600" b="1" i="1">
                            <a:solidFill>
                              <a:srgbClr val="00B0F0"/>
                            </a:solidFill>
                            <a:latin typeface="Cambria Math" panose="02040503050406030204" pitchFamily="18" charset="0"/>
                          </a:rPr>
                          <m:t>𝒎</m:t>
                        </m:r>
                        <m:sSub>
                          <m:sSubPr>
                            <m:ctrlPr>
                              <a:rPr lang="en-US" sz="2600" b="1" i="1">
                                <a:solidFill>
                                  <a:srgbClr val="00B0F0"/>
                                </a:solidFill>
                                <a:latin typeface="Cambria Math" panose="02040503050406030204" pitchFamily="18" charset="0"/>
                              </a:rPr>
                            </m:ctrlPr>
                          </m:sSubPr>
                          <m:e>
                            <m:r>
                              <a:rPr lang="en-US" sz="2600" b="1" i="1">
                                <a:solidFill>
                                  <a:srgbClr val="00B0F0"/>
                                </a:solidFill>
                                <a:latin typeface="Cambria Math" panose="02040503050406030204" pitchFamily="18" charset="0"/>
                              </a:rPr>
                              <m:t>𝝎</m:t>
                            </m:r>
                          </m:e>
                          <m:sub>
                            <m:r>
                              <a:rPr lang="en-US" sz="2600" b="1" i="1">
                                <a:solidFill>
                                  <a:srgbClr val="00B0F0"/>
                                </a:solidFill>
                                <a:latin typeface="Cambria Math" panose="02040503050406030204" pitchFamily="18" charset="0"/>
                              </a:rPr>
                              <m:t>𝒏</m:t>
                            </m:r>
                          </m:sub>
                        </m:sSub>
                      </m:den>
                    </m:f>
                    <m:nary>
                      <m:naryPr>
                        <m:limLoc m:val="subSup"/>
                        <m:ctrlPr>
                          <a:rPr lang="en-US" sz="2600" b="1" i="1">
                            <a:solidFill>
                              <a:srgbClr val="00B0F0"/>
                            </a:solidFill>
                            <a:latin typeface="Cambria Math" panose="02040503050406030204" pitchFamily="18" charset="0"/>
                          </a:rPr>
                        </m:ctrlPr>
                      </m:naryPr>
                      <m:sub>
                        <m:r>
                          <a:rPr lang="en-US" sz="2600" b="1" i="1">
                            <a:solidFill>
                              <a:srgbClr val="00B0F0"/>
                            </a:solidFill>
                            <a:latin typeface="Cambria Math" panose="02040503050406030204" pitchFamily="18" charset="0"/>
                          </a:rPr>
                          <m:t>𝟎</m:t>
                        </m:r>
                      </m:sub>
                      <m:sup>
                        <m:r>
                          <a:rPr lang="en-US" sz="2600" b="1" i="1">
                            <a:solidFill>
                              <a:srgbClr val="00B0F0"/>
                            </a:solidFill>
                            <a:latin typeface="Cambria Math" panose="02040503050406030204" pitchFamily="18" charset="0"/>
                          </a:rPr>
                          <m:t>𝒕</m:t>
                        </m:r>
                      </m:sup>
                      <m:e>
                        <m:r>
                          <a:rPr lang="en-US" sz="2600" b="1" i="1">
                            <a:solidFill>
                              <a:srgbClr val="00B0F0"/>
                            </a:solidFill>
                            <a:latin typeface="Cambria Math" panose="02040503050406030204" pitchFamily="18" charset="0"/>
                          </a:rPr>
                          <m:t>𝒑</m:t>
                        </m:r>
                        <m:r>
                          <a:rPr lang="en-US" sz="2600" b="1" i="1">
                            <a:solidFill>
                              <a:srgbClr val="00B0F0"/>
                            </a:solidFill>
                            <a:latin typeface="Cambria Math" panose="02040503050406030204" pitchFamily="18" charset="0"/>
                          </a:rPr>
                          <m:t>(</m:t>
                        </m:r>
                        <m:r>
                          <a:rPr lang="en-US" sz="2600" b="1" i="1">
                            <a:solidFill>
                              <a:srgbClr val="00B0F0"/>
                            </a:solidFill>
                            <a:latin typeface="Cambria Math" panose="02040503050406030204" pitchFamily="18" charset="0"/>
                          </a:rPr>
                          <m:t>𝝉</m:t>
                        </m:r>
                        <m:r>
                          <a:rPr lang="en-US" sz="2600" b="1" i="1">
                            <a:solidFill>
                              <a:srgbClr val="00B0F0"/>
                            </a:solidFill>
                            <a:latin typeface="Cambria Math" panose="02040503050406030204" pitchFamily="18" charset="0"/>
                          </a:rPr>
                          <m:t>)</m:t>
                        </m:r>
                        <m:func>
                          <m:funcPr>
                            <m:ctrlPr>
                              <a:rPr lang="en-US" sz="2600" b="1" i="1">
                                <a:solidFill>
                                  <a:srgbClr val="00B0F0"/>
                                </a:solidFill>
                                <a:latin typeface="Cambria Math" panose="02040503050406030204" pitchFamily="18" charset="0"/>
                              </a:rPr>
                            </m:ctrlPr>
                          </m:funcPr>
                          <m:fName>
                            <m:r>
                              <a:rPr lang="en-US" sz="2600" b="1" i="1">
                                <a:solidFill>
                                  <a:srgbClr val="00B0F0"/>
                                </a:solidFill>
                                <a:latin typeface="Cambria Math" panose="02040503050406030204" pitchFamily="18" charset="0"/>
                              </a:rPr>
                              <m:t>𝒔𝒊𝒏</m:t>
                            </m:r>
                          </m:fName>
                          <m:e>
                            <m:r>
                              <a:rPr lang="en-US" sz="2600" b="1" i="1">
                                <a:solidFill>
                                  <a:srgbClr val="00B0F0"/>
                                </a:solidFill>
                                <a:latin typeface="Cambria Math" panose="02040503050406030204" pitchFamily="18" charset="0"/>
                              </a:rPr>
                              <m:t>[</m:t>
                            </m:r>
                            <m:sSub>
                              <m:sSubPr>
                                <m:ctrlPr>
                                  <a:rPr lang="en-US" sz="2600" b="1" i="1">
                                    <a:solidFill>
                                      <a:srgbClr val="00B0F0"/>
                                    </a:solidFill>
                                    <a:latin typeface="Cambria Math" panose="02040503050406030204" pitchFamily="18" charset="0"/>
                                  </a:rPr>
                                </m:ctrlPr>
                              </m:sSubPr>
                              <m:e>
                                <m:r>
                                  <a:rPr lang="en-US" sz="2600" b="1" i="1">
                                    <a:solidFill>
                                      <a:srgbClr val="00B0F0"/>
                                    </a:solidFill>
                                    <a:latin typeface="Cambria Math" panose="02040503050406030204" pitchFamily="18" charset="0"/>
                                  </a:rPr>
                                  <m:t>𝝎</m:t>
                                </m:r>
                              </m:e>
                              <m:sub>
                                <m:r>
                                  <a:rPr lang="en-US" sz="2600" b="1" i="1">
                                    <a:solidFill>
                                      <a:srgbClr val="00B0F0"/>
                                    </a:solidFill>
                                    <a:latin typeface="Cambria Math" panose="02040503050406030204" pitchFamily="18" charset="0"/>
                                  </a:rPr>
                                  <m:t>𝒏</m:t>
                                </m:r>
                              </m:sub>
                            </m:sSub>
                            <m:d>
                              <m:dPr>
                                <m:ctrlPr>
                                  <a:rPr lang="en-US" sz="2600" b="1" i="1">
                                    <a:solidFill>
                                      <a:srgbClr val="00B0F0"/>
                                    </a:solidFill>
                                    <a:latin typeface="Cambria Math" panose="02040503050406030204" pitchFamily="18" charset="0"/>
                                  </a:rPr>
                                </m:ctrlPr>
                              </m:dPr>
                              <m:e>
                                <m:r>
                                  <a:rPr lang="en-US" sz="2600" b="1" i="1">
                                    <a:solidFill>
                                      <a:srgbClr val="00B0F0"/>
                                    </a:solidFill>
                                    <a:latin typeface="Cambria Math" panose="02040503050406030204" pitchFamily="18" charset="0"/>
                                  </a:rPr>
                                  <m:t>𝒕</m:t>
                                </m:r>
                                <m:r>
                                  <a:rPr lang="en-US" sz="2600" b="1" i="1">
                                    <a:solidFill>
                                      <a:srgbClr val="00B0F0"/>
                                    </a:solidFill>
                                    <a:latin typeface="Cambria Math" panose="02040503050406030204" pitchFamily="18" charset="0"/>
                                  </a:rPr>
                                  <m:t>−</m:t>
                                </m:r>
                                <m:r>
                                  <a:rPr lang="en-US" sz="2600" b="1" i="1">
                                    <a:solidFill>
                                      <a:srgbClr val="00B0F0"/>
                                    </a:solidFill>
                                    <a:latin typeface="Cambria Math" panose="02040503050406030204" pitchFamily="18" charset="0"/>
                                  </a:rPr>
                                  <m:t>𝝉</m:t>
                                </m:r>
                              </m:e>
                            </m:d>
                            <m:r>
                              <a:rPr lang="en-US" sz="2600" b="1" i="1">
                                <a:solidFill>
                                  <a:srgbClr val="00B0F0"/>
                                </a:solidFill>
                                <a:latin typeface="Cambria Math" panose="02040503050406030204" pitchFamily="18" charset="0"/>
                              </a:rPr>
                              <m:t>]</m:t>
                            </m:r>
                            <m:r>
                              <a:rPr lang="en-US" sz="2600" b="1" i="1">
                                <a:solidFill>
                                  <a:srgbClr val="00B0F0"/>
                                </a:solidFill>
                                <a:latin typeface="Cambria Math" panose="02040503050406030204" pitchFamily="18" charset="0"/>
                              </a:rPr>
                              <m:t>𝒅</m:t>
                            </m:r>
                            <m:r>
                              <a:rPr lang="en-US" sz="2600" b="1" i="1">
                                <a:solidFill>
                                  <a:srgbClr val="00B0F0"/>
                                </a:solidFill>
                                <a:latin typeface="Cambria Math" panose="02040503050406030204" pitchFamily="18" charset="0"/>
                              </a:rPr>
                              <m:t>𝝉</m:t>
                            </m:r>
                            <m:r>
                              <a:rPr lang="en-US" sz="2600" b="1" i="1">
                                <a:solidFill>
                                  <a:srgbClr val="00B0F0"/>
                                </a:solidFill>
                                <a:latin typeface="Cambria Math" panose="02040503050406030204" pitchFamily="18" charset="0"/>
                              </a:rPr>
                              <m:t>        (</m:t>
                            </m:r>
                            <m:r>
                              <a:rPr lang="en-US" sz="2600" b="1" i="1">
                                <a:solidFill>
                                  <a:srgbClr val="00B0F0"/>
                                </a:solidFill>
                                <a:latin typeface="Cambria Math" panose="02040503050406030204" pitchFamily="18" charset="0"/>
                              </a:rPr>
                              <m:t>𝟏</m:t>
                            </m:r>
                            <m:r>
                              <a:rPr lang="en-US" sz="2600" b="1" i="1">
                                <a:solidFill>
                                  <a:srgbClr val="00B0F0"/>
                                </a:solidFill>
                                <a:latin typeface="Cambria Math" panose="02040503050406030204" pitchFamily="18" charset="0"/>
                              </a:rPr>
                              <m:t>.</m:t>
                            </m:r>
                            <m:r>
                              <a:rPr lang="en-US" sz="2600" b="1" i="1">
                                <a:solidFill>
                                  <a:srgbClr val="00B0F0"/>
                                </a:solidFill>
                                <a:latin typeface="Cambria Math" panose="02040503050406030204" pitchFamily="18" charset="0"/>
                              </a:rPr>
                              <m:t>𝟏𝟎</m:t>
                            </m:r>
                            <m:r>
                              <a:rPr lang="en-US" sz="2600" b="1" i="1">
                                <a:solidFill>
                                  <a:srgbClr val="00B0F0"/>
                                </a:solidFill>
                                <a:latin typeface="Cambria Math" panose="02040503050406030204" pitchFamily="18" charset="0"/>
                              </a:rPr>
                              <m:t>.</m:t>
                            </m:r>
                            <m:r>
                              <a:rPr lang="en-US" sz="2600" b="1" i="1">
                                <a:solidFill>
                                  <a:srgbClr val="00B0F0"/>
                                </a:solidFill>
                                <a:latin typeface="Cambria Math" panose="02040503050406030204" pitchFamily="18" charset="0"/>
                              </a:rPr>
                              <m:t>𝟐</m:t>
                            </m:r>
                            <m:r>
                              <a:rPr lang="en-US" sz="2600" b="1" i="1">
                                <a:solidFill>
                                  <a:srgbClr val="00B0F0"/>
                                </a:solidFill>
                                <a:latin typeface="Cambria Math" panose="02040503050406030204" pitchFamily="18" charset="0"/>
                              </a:rPr>
                              <m:t>)</m:t>
                            </m:r>
                          </m:e>
                        </m:func>
                      </m:e>
                    </m:nary>
                  </m:oMath>
                </a14:m>
                <a:endParaRPr lang="en-US" sz="2600" b="1" dirty="0"/>
              </a:p>
              <a:p>
                <a:pPr>
                  <a:buFont typeface="Wingdings" panose="05000000000000000000" pitchFamily="2" charset="2"/>
                  <a:buChar char="ü"/>
                </a:pPr>
                <a:r>
                  <a:rPr lang="ar-SY" sz="2600" b="1" dirty="0"/>
                  <a:t>حيث </a:t>
                </a:r>
                <a14:m>
                  <m:oMath xmlns:m="http://schemas.openxmlformats.org/officeDocument/2006/math">
                    <m:sSub>
                      <m:sSubPr>
                        <m:ctrlPr>
                          <a:rPr lang="en-US" sz="2600" b="1" i="1">
                            <a:latin typeface="Cambria Math" panose="02040503050406030204" pitchFamily="18" charset="0"/>
                          </a:rPr>
                        </m:ctrlPr>
                      </m:sSubPr>
                      <m:e>
                        <m:r>
                          <a:rPr lang="en-GB" sz="2600" b="1" i="1">
                            <a:latin typeface="Cambria Math" panose="02040503050406030204" pitchFamily="18" charset="0"/>
                          </a:rPr>
                          <m:t>𝝎</m:t>
                        </m:r>
                      </m:e>
                      <m:sub>
                        <m:r>
                          <a:rPr lang="en-GB" sz="2600" b="1" i="1">
                            <a:latin typeface="Cambria Math" panose="02040503050406030204" pitchFamily="18" charset="0"/>
                          </a:rPr>
                          <m:t>𝒏</m:t>
                        </m:r>
                      </m:sub>
                    </m:sSub>
                    <m:r>
                      <a:rPr lang="en-GB" sz="2600" b="1">
                        <a:latin typeface="Cambria Math" panose="02040503050406030204" pitchFamily="18" charset="0"/>
                      </a:rPr>
                      <m:t>=</m:t>
                    </m:r>
                    <m:rad>
                      <m:radPr>
                        <m:degHide m:val="on"/>
                        <m:ctrlPr>
                          <a:rPr lang="en-US" sz="2600" b="1" i="1">
                            <a:latin typeface="Cambria Math" panose="02040503050406030204" pitchFamily="18" charset="0"/>
                          </a:rPr>
                        </m:ctrlPr>
                      </m:radPr>
                      <m:deg/>
                      <m:e>
                        <m:f>
                          <m:fPr>
                            <m:type m:val="skw"/>
                            <m:ctrlPr>
                              <a:rPr lang="en-US" sz="2600" b="1" i="1">
                                <a:latin typeface="Cambria Math" panose="02040503050406030204" pitchFamily="18" charset="0"/>
                              </a:rPr>
                            </m:ctrlPr>
                          </m:fPr>
                          <m:num>
                            <m:r>
                              <a:rPr lang="en-GB" sz="2600" b="1" i="1">
                                <a:latin typeface="Cambria Math" panose="02040503050406030204" pitchFamily="18" charset="0"/>
                              </a:rPr>
                              <m:t>𝒌</m:t>
                            </m:r>
                          </m:num>
                          <m:den>
                            <m:r>
                              <a:rPr lang="en-GB" sz="2600" b="1" i="1">
                                <a:latin typeface="Cambria Math" panose="02040503050406030204" pitchFamily="18" charset="0"/>
                              </a:rPr>
                              <m:t>𝒎</m:t>
                            </m:r>
                          </m:den>
                        </m:f>
                      </m:e>
                    </m:rad>
                  </m:oMath>
                </a14:m>
                <a:r>
                  <a:rPr lang="ar-SY" sz="2600" b="1" dirty="0"/>
                  <a:t> </a:t>
                </a:r>
                <a:r>
                  <a:rPr lang="ar-SY" sz="2600" b="1" dirty="0" smtClean="0"/>
                  <a:t>.</a:t>
                </a:r>
              </a:p>
              <a:p>
                <a:pPr>
                  <a:buFont typeface="Wingdings" panose="05000000000000000000" pitchFamily="2" charset="2"/>
                  <a:buChar char="ü"/>
                </a:pPr>
                <a:r>
                  <a:rPr lang="ar-SY" sz="2600" b="1" dirty="0" smtClean="0"/>
                  <a:t> </a:t>
                </a:r>
                <a:r>
                  <a:rPr lang="ar-SY" sz="2600" b="1" dirty="0"/>
                  <a:t>ضمناً في هذه النتيجة فإن وضعية الراحة هي الشروط الأولية </a:t>
                </a:r>
                <a14:m>
                  <m:oMath xmlns:m="http://schemas.openxmlformats.org/officeDocument/2006/math">
                    <m:r>
                      <a:rPr lang="en-GB" sz="1600" b="1" i="1" smtClean="0">
                        <a:solidFill>
                          <a:srgbClr val="FF0000"/>
                        </a:solidFill>
                        <a:latin typeface="Cambria Math" panose="02040503050406030204" pitchFamily="18" charset="0"/>
                      </a:rPr>
                      <m:t>𝒖</m:t>
                    </m:r>
                    <m:d>
                      <m:dPr>
                        <m:ctrlPr>
                          <a:rPr lang="en-US" sz="1600" b="1" i="1">
                            <a:solidFill>
                              <a:srgbClr val="FF0000"/>
                            </a:solidFill>
                            <a:latin typeface="Cambria Math" panose="02040503050406030204" pitchFamily="18" charset="0"/>
                          </a:rPr>
                        </m:ctrlPr>
                      </m:dPr>
                      <m:e>
                        <m:r>
                          <a:rPr lang="en-GB" sz="1600" b="1" i="1">
                            <a:solidFill>
                              <a:srgbClr val="FF0000"/>
                            </a:solidFill>
                            <a:latin typeface="Cambria Math" panose="02040503050406030204" pitchFamily="18" charset="0"/>
                          </a:rPr>
                          <m:t>𝟎</m:t>
                        </m:r>
                      </m:e>
                    </m:d>
                    <m:r>
                      <a:rPr lang="en-GB" sz="1600" b="1" i="1">
                        <a:solidFill>
                          <a:srgbClr val="FF0000"/>
                        </a:solidFill>
                        <a:latin typeface="Cambria Math" panose="02040503050406030204" pitchFamily="18" charset="0"/>
                      </a:rPr>
                      <m:t>=</m:t>
                    </m:r>
                    <m:r>
                      <a:rPr lang="en-GB" sz="1600" b="1" i="1">
                        <a:solidFill>
                          <a:srgbClr val="FF0000"/>
                        </a:solidFill>
                        <a:latin typeface="Cambria Math" panose="02040503050406030204" pitchFamily="18" charset="0"/>
                      </a:rPr>
                      <m:t>𝟎</m:t>
                    </m:r>
                    <m:r>
                      <a:rPr lang="en-GB" sz="1600" b="1" i="1">
                        <a:solidFill>
                          <a:srgbClr val="FF0000"/>
                        </a:solidFill>
                        <a:latin typeface="Cambria Math" panose="02040503050406030204" pitchFamily="18" charset="0"/>
                      </a:rPr>
                      <m:t> ,</m:t>
                    </m:r>
                    <m:acc>
                      <m:accPr>
                        <m:chr m:val="̇"/>
                        <m:ctrlPr>
                          <a:rPr lang="en-US" sz="1600" b="1" i="1">
                            <a:solidFill>
                              <a:srgbClr val="FF0000"/>
                            </a:solidFill>
                            <a:latin typeface="Cambria Math" panose="02040503050406030204" pitchFamily="18" charset="0"/>
                          </a:rPr>
                        </m:ctrlPr>
                      </m:accPr>
                      <m:e>
                        <m:r>
                          <a:rPr lang="en-GB" sz="1600" b="1" i="1">
                            <a:solidFill>
                              <a:srgbClr val="FF0000"/>
                            </a:solidFill>
                            <a:latin typeface="Cambria Math" panose="02040503050406030204" pitchFamily="18" charset="0"/>
                          </a:rPr>
                          <m:t>𝒖</m:t>
                        </m:r>
                      </m:e>
                    </m:acc>
                    <m:d>
                      <m:dPr>
                        <m:ctrlPr>
                          <a:rPr lang="en-US" sz="1600" b="1" i="1">
                            <a:solidFill>
                              <a:srgbClr val="FF0000"/>
                            </a:solidFill>
                            <a:latin typeface="Cambria Math" panose="02040503050406030204" pitchFamily="18" charset="0"/>
                          </a:rPr>
                        </m:ctrlPr>
                      </m:dPr>
                      <m:e>
                        <m:r>
                          <a:rPr lang="en-GB" sz="1600" b="1" i="1">
                            <a:solidFill>
                              <a:srgbClr val="FF0000"/>
                            </a:solidFill>
                            <a:latin typeface="Cambria Math" panose="02040503050406030204" pitchFamily="18" charset="0"/>
                          </a:rPr>
                          <m:t>𝟎</m:t>
                        </m:r>
                      </m:e>
                    </m:d>
                    <m:r>
                      <a:rPr lang="en-GB" sz="1600" b="1" i="1">
                        <a:solidFill>
                          <a:srgbClr val="FF0000"/>
                        </a:solidFill>
                        <a:latin typeface="Cambria Math" panose="02040503050406030204" pitchFamily="18" charset="0"/>
                      </a:rPr>
                      <m:t>=</m:t>
                    </m:r>
                    <m:r>
                      <a:rPr lang="en-GB" sz="1600" b="1" i="1">
                        <a:solidFill>
                          <a:srgbClr val="FF0000"/>
                        </a:solidFill>
                        <a:latin typeface="Cambria Math" panose="02040503050406030204" pitchFamily="18" charset="0"/>
                      </a:rPr>
                      <m:t>𝟎</m:t>
                    </m:r>
                  </m:oMath>
                </a14:m>
                <a:r>
                  <a:rPr lang="en-GB" sz="1600" b="1" i="1" dirty="0">
                    <a:solidFill>
                      <a:srgbClr val="FF0000"/>
                    </a:solidFill>
                  </a:rPr>
                  <a:t> </a:t>
                </a:r>
                <a:endParaRPr lang="ar-SY" sz="1600" b="1" dirty="0" smtClean="0"/>
              </a:p>
              <a:p>
                <a:pPr>
                  <a:buFont typeface="Wingdings" panose="05000000000000000000" pitchFamily="2" charset="2"/>
                  <a:buChar char="ü"/>
                </a:pPr>
                <a:r>
                  <a:rPr lang="ar-SY" sz="2600" b="1" dirty="0" smtClean="0"/>
                  <a:t>تعبر المعادلة </a:t>
                </a:r>
                <a:r>
                  <a:rPr lang="ar-SY" sz="2600" b="1" dirty="0"/>
                  <a:t>(1.10.2) المعروفة بتكامل ديوهامل هي الشكل الخاص لتكامل </a:t>
                </a:r>
                <a:r>
                  <a:rPr lang="en-US" sz="2600" b="1" dirty="0"/>
                  <a:t>the convolution </a:t>
                </a:r>
                <a:r>
                  <a:rPr lang="en-US" sz="2600" b="1" dirty="0" smtClean="0"/>
                  <a:t>integral</a:t>
                </a:r>
                <a:r>
                  <a:rPr lang="ar-SY" sz="2600" b="1" dirty="0" smtClean="0"/>
                  <a:t> </a:t>
                </a:r>
                <a:r>
                  <a:rPr lang="ar-SY" sz="2600" b="1" dirty="0"/>
                  <a:t>الموجود في الكتاب للمعادلات التفاضلية </a:t>
                </a:r>
                <a:r>
                  <a:rPr lang="ar-SY" sz="2600" b="1" dirty="0" smtClean="0"/>
                  <a:t>.</a:t>
                </a:r>
              </a:p>
              <a:p>
                <a:pPr marL="0" indent="0">
                  <a:buNone/>
                </a:pPr>
                <a:endParaRPr lang="ar-SY"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23912"/>
                <a:ext cx="8886399" cy="5715000"/>
              </a:xfrm>
              <a:blipFill>
                <a:blip r:embed="rId2"/>
                <a:stretch>
                  <a:fillRect l="-2128" t="-959" r="-1167" b="-266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12</a:t>
            </a:fld>
            <a:endParaRPr lang="en-US"/>
          </a:p>
        </p:txBody>
      </p:sp>
    </p:spTree>
    <p:extLst>
      <p:ext uri="{BB962C8B-B14F-4D97-AF65-F5344CB8AC3E}">
        <p14:creationId xmlns:p14="http://schemas.microsoft.com/office/powerpoint/2010/main" val="76378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9" y="152400"/>
            <a:ext cx="8229600" cy="1143000"/>
          </a:xfrm>
        </p:spPr>
        <p:txBody>
          <a:bodyPr/>
          <a:lstStyle/>
          <a:p>
            <a:r>
              <a:rPr lang="ar-SY" b="1" dirty="0">
                <a:solidFill>
                  <a:srgbClr val="FF0000"/>
                </a:solidFill>
              </a:rPr>
              <a:t>4.3 القوى الثابتة </a:t>
            </a:r>
            <a:r>
              <a:rPr lang="ar-SY" b="1" dirty="0" smtClean="0">
                <a:solidFill>
                  <a:srgbClr val="FF0000"/>
                </a:solidFill>
              </a:rPr>
              <a:t>القدر</a:t>
            </a:r>
            <a:br>
              <a:rPr lang="ar-SY" b="1" dirty="0" smtClean="0">
                <a:solidFill>
                  <a:srgbClr val="FF0000"/>
                </a:solidFill>
              </a:rPr>
            </a:br>
            <a:r>
              <a:rPr lang="en-US" sz="2400" b="1" dirty="0"/>
              <a:t>RESPONSE TO STEP AND RAMP FORCES</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95400"/>
                <a:ext cx="8839200" cy="5060950"/>
              </a:xfrm>
            </p:spPr>
            <p:txBody>
              <a:bodyPr/>
              <a:lstStyle/>
              <a:p>
                <a:r>
                  <a:rPr lang="ar-SY" sz="2800" dirty="0" smtClean="0"/>
                  <a:t>تتغيرخطوة القوة فجأة من الصفر إلى القيمة </a:t>
                </a:r>
                <a14:m>
                  <m:oMath xmlns:m="http://schemas.openxmlformats.org/officeDocument/2006/math">
                    <m:sSub>
                      <m:sSubPr>
                        <m:ctrlPr>
                          <a:rPr lang="en-US" sz="2800" i="1">
                            <a:latin typeface="Cambria Math" panose="02040503050406030204" pitchFamily="18" charset="0"/>
                          </a:rPr>
                        </m:ctrlPr>
                      </m:sSubPr>
                      <m:e>
                        <m:r>
                          <a:rPr lang="en-AU" sz="2800" i="1">
                            <a:latin typeface="Cambria Math" panose="02040503050406030204" pitchFamily="18" charset="0"/>
                          </a:rPr>
                          <m:t>𝑝</m:t>
                        </m:r>
                      </m:e>
                      <m:sub>
                        <m:r>
                          <a:rPr lang="en-AU" sz="2800" i="1">
                            <a:latin typeface="Cambria Math" panose="02040503050406030204" pitchFamily="18" charset="0"/>
                          </a:rPr>
                          <m:t>0</m:t>
                        </m:r>
                        <m:r>
                          <a:rPr lang="en-AU" sz="2800" i="1">
                            <a:latin typeface="Cambria Math" panose="02040503050406030204" pitchFamily="18" charset="0"/>
                          </a:rPr>
                          <m:t>   </m:t>
                        </m:r>
                      </m:sub>
                    </m:sSub>
                  </m:oMath>
                </a14:m>
                <a:r>
                  <a:rPr lang="ar-SY" sz="2800" dirty="0"/>
                  <a:t> وتبقى ثابتة عند هذه القيمة (الشكل </a:t>
                </a:r>
                <a:r>
                  <a:rPr lang="en-AU" sz="2800" i="1" dirty="0"/>
                  <a:t>4.3.1b</a:t>
                </a:r>
                <a:r>
                  <a:rPr lang="ar-SY" sz="2800" dirty="0"/>
                  <a:t>) .يفضل تحديد استجابة الجملة وحيدة درجة الحرية الغير مخمدة (الشكل </a:t>
                </a:r>
                <a:r>
                  <a:rPr lang="en-US" sz="2800" i="1" dirty="0"/>
                  <a:t>4.3.1a</a:t>
                </a:r>
                <a:r>
                  <a:rPr lang="ar-SY" sz="2800" dirty="0"/>
                  <a:t>) ابتداء من الراحة وحتى خطوة القوة :</a:t>
                </a:r>
                <a:endParaRPr lang="en-US" sz="2800" dirty="0"/>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𝑝</m:t>
                      </m:r>
                      <m:d>
                        <m:dPr>
                          <m:ctrlPr>
                            <a:rPr lang="en-US" i="1">
                              <a:latin typeface="Cambria Math" panose="02040503050406030204" pitchFamily="18" charset="0"/>
                            </a:rPr>
                          </m:ctrlPr>
                        </m:dPr>
                        <m:e>
                          <m:r>
                            <a:rPr lang="en-AU" i="1">
                              <a:latin typeface="Cambria Math" panose="02040503050406030204" pitchFamily="18" charset="0"/>
                            </a:rPr>
                            <m:t>𝑡</m:t>
                          </m:r>
                        </m:e>
                      </m:d>
                      <m:r>
                        <a:rPr lang="en-AU" i="1">
                          <a:latin typeface="Cambria Math" panose="02040503050406030204" pitchFamily="18" charset="0"/>
                        </a:rPr>
                        <m:t>=</m:t>
                      </m:r>
                      <m:sSub>
                        <m:sSubPr>
                          <m:ctrlPr>
                            <a:rPr lang="en-US"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0</m:t>
                          </m:r>
                          <m:r>
                            <a:rPr lang="en-AU" i="1">
                              <a:latin typeface="Cambria Math" panose="02040503050406030204" pitchFamily="18" charset="0"/>
                            </a:rPr>
                            <m:t>       </m:t>
                          </m:r>
                        </m:sub>
                      </m:sSub>
                      <m:r>
                        <a:rPr lang="en-AU" i="1">
                          <a:latin typeface="Cambria Math" panose="02040503050406030204" pitchFamily="18" charset="0"/>
                        </a:rPr>
                        <m:t>                       (</m:t>
                      </m:r>
                      <m:r>
                        <a:rPr lang="en-AU" i="1">
                          <a:latin typeface="Cambria Math" panose="02040503050406030204" pitchFamily="18" charset="0"/>
                        </a:rPr>
                        <m:t>4</m:t>
                      </m:r>
                      <m:r>
                        <a:rPr lang="en-AU" i="1">
                          <a:latin typeface="Cambria Math" panose="02040503050406030204" pitchFamily="18" charset="0"/>
                        </a:rPr>
                        <m:t>.</m:t>
                      </m:r>
                      <m:r>
                        <a:rPr lang="en-AU" i="1">
                          <a:latin typeface="Cambria Math" panose="02040503050406030204" pitchFamily="18" charset="0"/>
                        </a:rPr>
                        <m:t>3</m:t>
                      </m:r>
                      <m:r>
                        <a:rPr lang="en-AU" i="1">
                          <a:latin typeface="Cambria Math" panose="02040503050406030204" pitchFamily="18" charset="0"/>
                        </a:rPr>
                        <m:t>.</m:t>
                      </m:r>
                      <m:r>
                        <a:rPr lang="en-AU" i="1">
                          <a:latin typeface="Cambria Math" panose="02040503050406030204" pitchFamily="18" charset="0"/>
                        </a:rPr>
                        <m:t>1</m:t>
                      </m:r>
                      <m:r>
                        <a:rPr lang="en-AU" i="1">
                          <a:latin typeface="Cambria Math" panose="02040503050406030204" pitchFamily="18" charset="0"/>
                        </a:rPr>
                        <m:t>)</m:t>
                      </m:r>
                    </m:oMath>
                  </m:oMathPara>
                </a14:m>
                <a:endParaRPr lang="en-US" dirty="0"/>
              </a:p>
              <a:p>
                <a:r>
                  <a:rPr lang="ar-SY" sz="2800" dirty="0">
                    <a:solidFill>
                      <a:srgbClr val="FF0000"/>
                    </a:solidFill>
                  </a:rPr>
                  <a:t>تم حل معادلة الحركة (المقطع </a:t>
                </a:r>
                <a:r>
                  <a:rPr lang="ar-SY" sz="2800" dirty="0" smtClean="0">
                    <a:solidFill>
                      <a:srgbClr val="FF0000"/>
                    </a:solidFill>
                  </a:rPr>
                  <a:t>1.10.2)</a:t>
                </a:r>
                <a:r>
                  <a:rPr lang="ar-SY" sz="2800" dirty="0"/>
                  <a:t> باستخدام تكامل ديوهامل </a:t>
                </a:r>
                <a:r>
                  <a:rPr lang="ar-SY" sz="2800" dirty="0" smtClean="0">
                    <a:solidFill>
                      <a:srgbClr val="FF0000"/>
                    </a:solidFill>
                  </a:rPr>
                  <a:t>:</a:t>
                </a:r>
              </a:p>
              <a:p>
                <a:pPr marL="0" indent="0" algn="l" rtl="0">
                  <a:buNone/>
                </a:pPr>
                <a14:m>
                  <m:oMathPara xmlns:m="http://schemas.openxmlformats.org/officeDocument/2006/math">
                    <m:oMathParaPr>
                      <m:jc m:val="centerGroup"/>
                    </m:oMathParaPr>
                    <m:oMath xmlns:m="http://schemas.openxmlformats.org/officeDocument/2006/math">
                      <m:r>
                        <a:rPr lang="en-US" sz="2800" b="1" i="1">
                          <a:solidFill>
                            <a:srgbClr val="00B0F0"/>
                          </a:solidFill>
                          <a:latin typeface="Cambria Math" panose="02040503050406030204" pitchFamily="18" charset="0"/>
                        </a:rPr>
                        <m:t>𝒖</m:t>
                      </m:r>
                      <m:d>
                        <m:dPr>
                          <m:ctrlPr>
                            <a:rPr lang="en-US" sz="2800" b="1" i="1">
                              <a:solidFill>
                                <a:srgbClr val="00B0F0"/>
                              </a:solidFill>
                              <a:latin typeface="Cambria Math" panose="02040503050406030204" pitchFamily="18" charset="0"/>
                            </a:rPr>
                          </m:ctrlPr>
                        </m:dPr>
                        <m:e>
                          <m:r>
                            <a:rPr lang="en-US" sz="2800" b="1" i="1">
                              <a:solidFill>
                                <a:srgbClr val="00B0F0"/>
                              </a:solidFill>
                              <a:latin typeface="Cambria Math" panose="02040503050406030204" pitchFamily="18" charset="0"/>
                            </a:rPr>
                            <m:t>𝒕</m:t>
                          </m:r>
                        </m:e>
                      </m:d>
                      <m:r>
                        <a:rPr lang="en-US" sz="2800" b="1" i="1">
                          <a:solidFill>
                            <a:srgbClr val="00B0F0"/>
                          </a:solidFill>
                          <a:latin typeface="Cambria Math" panose="02040503050406030204" pitchFamily="18" charset="0"/>
                        </a:rPr>
                        <m:t>=</m:t>
                      </m:r>
                      <m:f>
                        <m:fPr>
                          <m:ctrlPr>
                            <a:rPr lang="en-US" sz="2800" b="1" i="1">
                              <a:solidFill>
                                <a:srgbClr val="00B0F0"/>
                              </a:solidFill>
                              <a:latin typeface="Cambria Math" panose="02040503050406030204" pitchFamily="18" charset="0"/>
                            </a:rPr>
                          </m:ctrlPr>
                        </m:fPr>
                        <m:num>
                          <m:r>
                            <a:rPr lang="en-US" sz="2800" b="1" i="1">
                              <a:solidFill>
                                <a:srgbClr val="00B0F0"/>
                              </a:solidFill>
                              <a:latin typeface="Cambria Math" panose="02040503050406030204" pitchFamily="18" charset="0"/>
                            </a:rPr>
                            <m:t>𝟏</m:t>
                          </m:r>
                        </m:num>
                        <m:den>
                          <m:r>
                            <a:rPr lang="en-US" sz="2800" b="1" i="1">
                              <a:solidFill>
                                <a:srgbClr val="00B0F0"/>
                              </a:solidFill>
                              <a:latin typeface="Cambria Math" panose="02040503050406030204" pitchFamily="18" charset="0"/>
                            </a:rPr>
                            <m:t>𝒎</m:t>
                          </m:r>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panose="02040503050406030204" pitchFamily="18" charset="0"/>
                                </a:rPr>
                                <m:t>𝝎</m:t>
                              </m:r>
                            </m:e>
                            <m:sub>
                              <m:r>
                                <a:rPr lang="en-US" sz="2800" b="1" i="1">
                                  <a:solidFill>
                                    <a:srgbClr val="00B0F0"/>
                                  </a:solidFill>
                                  <a:latin typeface="Cambria Math" panose="02040503050406030204" pitchFamily="18" charset="0"/>
                                </a:rPr>
                                <m:t>𝒏</m:t>
                              </m:r>
                            </m:sub>
                          </m:sSub>
                        </m:den>
                      </m:f>
                      <m:nary>
                        <m:naryPr>
                          <m:limLoc m:val="subSup"/>
                          <m:ctrlPr>
                            <a:rPr lang="en-US" sz="2800" b="1" i="1">
                              <a:solidFill>
                                <a:srgbClr val="00B0F0"/>
                              </a:solidFill>
                              <a:latin typeface="Cambria Math" panose="02040503050406030204" pitchFamily="18" charset="0"/>
                            </a:rPr>
                          </m:ctrlPr>
                        </m:naryPr>
                        <m:sub>
                          <m:r>
                            <a:rPr lang="en-US" sz="2800" b="1" i="1">
                              <a:solidFill>
                                <a:srgbClr val="00B0F0"/>
                              </a:solidFill>
                              <a:latin typeface="Cambria Math" panose="02040503050406030204" pitchFamily="18" charset="0"/>
                            </a:rPr>
                            <m:t>𝟎</m:t>
                          </m:r>
                        </m:sub>
                        <m:sup>
                          <m:r>
                            <a:rPr lang="en-US" sz="2800" b="1" i="1">
                              <a:solidFill>
                                <a:srgbClr val="00B0F0"/>
                              </a:solidFill>
                              <a:latin typeface="Cambria Math" panose="02040503050406030204" pitchFamily="18" charset="0"/>
                            </a:rPr>
                            <m:t>𝒕</m:t>
                          </m:r>
                        </m:sup>
                        <m:e>
                          <m:r>
                            <a:rPr lang="en-US" sz="2800" b="1" i="1">
                              <a:solidFill>
                                <a:srgbClr val="00B0F0"/>
                              </a:solidFill>
                              <a:latin typeface="Cambria Math" panose="02040503050406030204" pitchFamily="18" charset="0"/>
                            </a:rPr>
                            <m:t>𝒑</m:t>
                          </m:r>
                          <m:r>
                            <a:rPr lang="en-US" sz="2800" b="1" i="1">
                              <a:solidFill>
                                <a:srgbClr val="00B0F0"/>
                              </a:solidFill>
                              <a:latin typeface="Cambria Math" panose="02040503050406030204" pitchFamily="18" charset="0"/>
                            </a:rPr>
                            <m:t>(</m:t>
                          </m:r>
                          <m:r>
                            <a:rPr lang="en-US" sz="2800" b="1" i="1">
                              <a:solidFill>
                                <a:srgbClr val="00B0F0"/>
                              </a:solidFill>
                              <a:latin typeface="Cambria Math" panose="02040503050406030204" pitchFamily="18" charset="0"/>
                            </a:rPr>
                            <m:t>𝝉</m:t>
                          </m:r>
                          <m:r>
                            <a:rPr lang="en-US" sz="2800" b="1" i="1">
                              <a:solidFill>
                                <a:srgbClr val="00B0F0"/>
                              </a:solidFill>
                              <a:latin typeface="Cambria Math" panose="02040503050406030204" pitchFamily="18" charset="0"/>
                            </a:rPr>
                            <m:t>)</m:t>
                          </m:r>
                          <m:func>
                            <m:funcPr>
                              <m:ctrlPr>
                                <a:rPr lang="en-US" sz="2800" b="1" i="1">
                                  <a:solidFill>
                                    <a:srgbClr val="00B0F0"/>
                                  </a:solidFill>
                                  <a:latin typeface="Cambria Math" panose="02040503050406030204" pitchFamily="18" charset="0"/>
                                </a:rPr>
                              </m:ctrlPr>
                            </m:funcPr>
                            <m:fName>
                              <m:r>
                                <a:rPr lang="en-US" sz="2800" b="1" i="1">
                                  <a:solidFill>
                                    <a:srgbClr val="00B0F0"/>
                                  </a:solidFill>
                                  <a:latin typeface="Cambria Math" panose="02040503050406030204" pitchFamily="18" charset="0"/>
                                </a:rPr>
                                <m:t>𝒔𝒊𝒏</m:t>
                              </m:r>
                            </m:fName>
                            <m:e>
                              <m:r>
                                <a:rPr lang="en-US" sz="2800" b="1" i="1">
                                  <a:solidFill>
                                    <a:srgbClr val="00B0F0"/>
                                  </a:solidFill>
                                  <a:latin typeface="Cambria Math" panose="02040503050406030204" pitchFamily="18" charset="0"/>
                                </a:rPr>
                                <m:t>[</m:t>
                              </m:r>
                              <m:sSub>
                                <m:sSubPr>
                                  <m:ctrlPr>
                                    <a:rPr lang="en-US" sz="2800" b="1" i="1">
                                      <a:solidFill>
                                        <a:srgbClr val="00B0F0"/>
                                      </a:solidFill>
                                      <a:latin typeface="Cambria Math" panose="02040503050406030204" pitchFamily="18" charset="0"/>
                                    </a:rPr>
                                  </m:ctrlPr>
                                </m:sSubPr>
                                <m:e>
                                  <m:r>
                                    <a:rPr lang="en-US" sz="2800" b="1" i="1">
                                      <a:solidFill>
                                        <a:srgbClr val="00B0F0"/>
                                      </a:solidFill>
                                      <a:latin typeface="Cambria Math" panose="02040503050406030204" pitchFamily="18" charset="0"/>
                                    </a:rPr>
                                    <m:t>𝝎</m:t>
                                  </m:r>
                                </m:e>
                                <m:sub>
                                  <m:r>
                                    <a:rPr lang="en-US" sz="2800" b="1" i="1">
                                      <a:solidFill>
                                        <a:srgbClr val="00B0F0"/>
                                      </a:solidFill>
                                      <a:latin typeface="Cambria Math" panose="02040503050406030204" pitchFamily="18" charset="0"/>
                                    </a:rPr>
                                    <m:t>𝒏</m:t>
                                  </m:r>
                                </m:sub>
                              </m:sSub>
                              <m:d>
                                <m:dPr>
                                  <m:ctrlPr>
                                    <a:rPr lang="en-US" sz="2800" b="1" i="1">
                                      <a:solidFill>
                                        <a:srgbClr val="00B0F0"/>
                                      </a:solidFill>
                                      <a:latin typeface="Cambria Math" panose="02040503050406030204" pitchFamily="18" charset="0"/>
                                    </a:rPr>
                                  </m:ctrlPr>
                                </m:dPr>
                                <m:e>
                                  <m:r>
                                    <a:rPr lang="en-US" sz="2800" b="1" i="1">
                                      <a:solidFill>
                                        <a:srgbClr val="00B0F0"/>
                                      </a:solidFill>
                                      <a:latin typeface="Cambria Math" panose="02040503050406030204" pitchFamily="18" charset="0"/>
                                    </a:rPr>
                                    <m:t>𝒕</m:t>
                                  </m:r>
                                  <m:r>
                                    <a:rPr lang="en-US" sz="2800" b="1" i="1">
                                      <a:solidFill>
                                        <a:srgbClr val="00B0F0"/>
                                      </a:solidFill>
                                      <a:latin typeface="Cambria Math" panose="02040503050406030204" pitchFamily="18" charset="0"/>
                                    </a:rPr>
                                    <m:t>−</m:t>
                                  </m:r>
                                  <m:r>
                                    <a:rPr lang="en-US" sz="2800" b="1" i="1">
                                      <a:solidFill>
                                        <a:srgbClr val="00B0F0"/>
                                      </a:solidFill>
                                      <a:latin typeface="Cambria Math" panose="02040503050406030204" pitchFamily="18" charset="0"/>
                                    </a:rPr>
                                    <m:t>𝝉</m:t>
                                  </m:r>
                                </m:e>
                              </m:d>
                              <m:r>
                                <a:rPr lang="en-US" sz="2800" b="1" i="1">
                                  <a:solidFill>
                                    <a:srgbClr val="00B0F0"/>
                                  </a:solidFill>
                                  <a:latin typeface="Cambria Math" panose="02040503050406030204" pitchFamily="18" charset="0"/>
                                </a:rPr>
                                <m:t>]</m:t>
                              </m:r>
                              <m:r>
                                <a:rPr lang="en-US" sz="2800" b="1" i="1">
                                  <a:solidFill>
                                    <a:srgbClr val="00B0F0"/>
                                  </a:solidFill>
                                  <a:latin typeface="Cambria Math" panose="02040503050406030204" pitchFamily="18" charset="0"/>
                                </a:rPr>
                                <m:t>𝒅</m:t>
                              </m:r>
                              <m:r>
                                <a:rPr lang="en-US" sz="2800" b="1" i="1">
                                  <a:solidFill>
                                    <a:srgbClr val="00B0F0"/>
                                  </a:solidFill>
                                  <a:latin typeface="Cambria Math" panose="02040503050406030204" pitchFamily="18" charset="0"/>
                                </a:rPr>
                                <m:t>𝝉</m:t>
                              </m:r>
                              <m:r>
                                <a:rPr lang="en-US" sz="2800" b="1" i="1">
                                  <a:solidFill>
                                    <a:srgbClr val="00B0F0"/>
                                  </a:solidFill>
                                  <a:latin typeface="Cambria Math" panose="02040503050406030204" pitchFamily="18" charset="0"/>
                                </a:rPr>
                                <m:t>        (</m:t>
                              </m:r>
                              <m:r>
                                <a:rPr lang="en-US" sz="2800" b="1" i="1">
                                  <a:solidFill>
                                    <a:srgbClr val="00B0F0"/>
                                  </a:solidFill>
                                  <a:latin typeface="Cambria Math" panose="02040503050406030204" pitchFamily="18" charset="0"/>
                                </a:rPr>
                                <m:t>𝟏</m:t>
                              </m:r>
                              <m:r>
                                <a:rPr lang="en-US" sz="2800" b="1" i="1">
                                  <a:solidFill>
                                    <a:srgbClr val="00B0F0"/>
                                  </a:solidFill>
                                  <a:latin typeface="Cambria Math" panose="02040503050406030204" pitchFamily="18" charset="0"/>
                                </a:rPr>
                                <m:t>.</m:t>
                              </m:r>
                              <m:r>
                                <a:rPr lang="en-US" sz="2800" b="1" i="1">
                                  <a:solidFill>
                                    <a:srgbClr val="00B0F0"/>
                                  </a:solidFill>
                                  <a:latin typeface="Cambria Math" panose="02040503050406030204" pitchFamily="18" charset="0"/>
                                </a:rPr>
                                <m:t>𝟏𝟎</m:t>
                              </m:r>
                              <m:r>
                                <a:rPr lang="en-US" sz="2800" b="1" i="1">
                                  <a:solidFill>
                                    <a:srgbClr val="00B0F0"/>
                                  </a:solidFill>
                                  <a:latin typeface="Cambria Math" panose="02040503050406030204" pitchFamily="18" charset="0"/>
                                </a:rPr>
                                <m:t>.</m:t>
                              </m:r>
                              <m:r>
                                <a:rPr lang="en-US" sz="2800" b="1" i="1">
                                  <a:solidFill>
                                    <a:srgbClr val="00B0F0"/>
                                  </a:solidFill>
                                  <a:latin typeface="Cambria Math" panose="02040503050406030204" pitchFamily="18" charset="0"/>
                                </a:rPr>
                                <m:t>𝟐</m:t>
                              </m:r>
                              <m:r>
                                <a:rPr lang="en-US" sz="2800" b="1" i="1">
                                  <a:solidFill>
                                    <a:srgbClr val="00B0F0"/>
                                  </a:solidFill>
                                  <a:latin typeface="Cambria Math" panose="02040503050406030204" pitchFamily="18" charset="0"/>
                                </a:rPr>
                                <m:t>)</m:t>
                              </m:r>
                            </m:e>
                          </m:func>
                        </m:e>
                      </m:nary>
                    </m:oMath>
                  </m:oMathPara>
                </a14:m>
                <a:endParaRPr lang="ar-SY" sz="2800" dirty="0"/>
              </a:p>
              <a:p>
                <a:r>
                  <a:rPr lang="ar-SY" dirty="0" smtClean="0"/>
                  <a:t>وذلك </a:t>
                </a:r>
                <a:r>
                  <a:rPr lang="ar-SY" dirty="0"/>
                  <a:t>للحصول على المعادلة </a:t>
                </a:r>
                <a:r>
                  <a:rPr lang="ar-SY" dirty="0" smtClean="0"/>
                  <a:t>التالية: </a:t>
                </a:r>
                <a:endParaRPr lang="en-US" dirty="0"/>
              </a:p>
              <a:p>
                <a:pPr marL="0" indent="0">
                  <a:buNone/>
                </a:pPr>
                <a14:m>
                  <m:oMathPara xmlns:m="http://schemas.openxmlformats.org/officeDocument/2006/math">
                    <m:oMathParaPr>
                      <m:jc m:val="left"/>
                    </m:oMathParaPr>
                    <m:oMath xmlns:m="http://schemas.openxmlformats.org/officeDocument/2006/math">
                      <m:r>
                        <a:rPr lang="en-AU" sz="2200" b="1" i="1" smtClean="0">
                          <a:solidFill>
                            <a:srgbClr val="FF0000"/>
                          </a:solidFill>
                          <a:latin typeface="Cambria Math" panose="02040503050406030204" pitchFamily="18" charset="0"/>
                        </a:rPr>
                        <m:t>𝒖</m:t>
                      </m:r>
                      <m:d>
                        <m:dPr>
                          <m:ctrlPr>
                            <a:rPr lang="en-US" sz="2200" b="1" i="1">
                              <a:solidFill>
                                <a:srgbClr val="FF0000"/>
                              </a:solidFill>
                              <a:latin typeface="Cambria Math" panose="02040503050406030204" pitchFamily="18" charset="0"/>
                            </a:rPr>
                          </m:ctrlPr>
                        </m:dPr>
                        <m:e>
                          <m:r>
                            <a:rPr lang="en-AU" sz="2200" b="1" i="1">
                              <a:solidFill>
                                <a:srgbClr val="FF0000"/>
                              </a:solidFill>
                              <a:latin typeface="Cambria Math" panose="02040503050406030204" pitchFamily="18" charset="0"/>
                            </a:rPr>
                            <m:t>𝒕</m:t>
                          </m:r>
                        </m:e>
                      </m:d>
                      <m:r>
                        <a:rPr lang="en-AU" sz="2200" b="1" i="1">
                          <a:solidFill>
                            <a:srgbClr val="FF0000"/>
                          </a:solidFill>
                          <a:latin typeface="Cambria Math" panose="02040503050406030204" pitchFamily="18" charset="0"/>
                        </a:rPr>
                        <m:t>=</m:t>
                      </m:r>
                      <m:sSub>
                        <m:sSubPr>
                          <m:ctrlPr>
                            <a:rPr lang="en-US" sz="2200" b="1" i="1">
                              <a:solidFill>
                                <a:srgbClr val="FF0000"/>
                              </a:solidFill>
                              <a:latin typeface="Cambria Math" panose="02040503050406030204" pitchFamily="18" charset="0"/>
                            </a:rPr>
                          </m:ctrlPr>
                        </m:sSubPr>
                        <m:e>
                          <m:d>
                            <m:dPr>
                              <m:ctrlPr>
                                <a:rPr lang="en-US" sz="2200" b="1" i="1">
                                  <a:solidFill>
                                    <a:srgbClr val="FF0000"/>
                                  </a:solidFill>
                                  <a:latin typeface="Cambria Math" panose="02040503050406030204" pitchFamily="18" charset="0"/>
                                </a:rPr>
                              </m:ctrlPr>
                            </m:dPr>
                            <m:e>
                              <m:sSub>
                                <m:sSubPr>
                                  <m:ctrlPr>
                                    <a:rPr lang="en-US" sz="2200" b="1" i="1">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𝒖</m:t>
                                  </m:r>
                                </m:e>
                                <m:sub>
                                  <m:r>
                                    <a:rPr lang="en-AU" sz="2200" b="1" i="1">
                                      <a:solidFill>
                                        <a:srgbClr val="FF0000"/>
                                      </a:solidFill>
                                      <a:latin typeface="Cambria Math" panose="02040503050406030204" pitchFamily="18" charset="0"/>
                                    </a:rPr>
                                    <m:t>𝒔𝒕</m:t>
                                  </m:r>
                                </m:sub>
                              </m:sSub>
                            </m:e>
                          </m:d>
                        </m:e>
                        <m:sub>
                          <m:r>
                            <a:rPr lang="en-AU" sz="2200" b="1" i="1">
                              <a:solidFill>
                                <a:srgbClr val="FF0000"/>
                              </a:solidFill>
                              <a:latin typeface="Cambria Math" panose="02040503050406030204" pitchFamily="18" charset="0"/>
                            </a:rPr>
                            <m:t>𝟎</m:t>
                          </m:r>
                        </m:sub>
                      </m:sSub>
                      <m:d>
                        <m:dPr>
                          <m:ctrlPr>
                            <a:rPr lang="en-US" sz="2200" b="1" i="1">
                              <a:solidFill>
                                <a:srgbClr val="FF0000"/>
                              </a:solidFill>
                              <a:latin typeface="Cambria Math" panose="02040503050406030204" pitchFamily="18" charset="0"/>
                            </a:rPr>
                          </m:ctrlPr>
                        </m:dPr>
                        <m:e>
                          <m:r>
                            <a:rPr lang="en-AU" sz="2200" b="1" i="1">
                              <a:solidFill>
                                <a:srgbClr val="FF0000"/>
                              </a:solidFill>
                              <a:latin typeface="Cambria Math" panose="02040503050406030204" pitchFamily="18" charset="0"/>
                            </a:rPr>
                            <m:t>𝟏</m:t>
                          </m:r>
                          <m:r>
                            <a:rPr lang="en-AU" sz="2200" b="1" i="1">
                              <a:solidFill>
                                <a:srgbClr val="FF0000"/>
                              </a:solidFill>
                              <a:latin typeface="Cambria Math" panose="02040503050406030204" pitchFamily="18" charset="0"/>
                            </a:rPr>
                            <m:t>−</m:t>
                          </m:r>
                          <m:func>
                            <m:funcPr>
                              <m:ctrlPr>
                                <a:rPr lang="en-US" sz="2200" b="1" i="1">
                                  <a:solidFill>
                                    <a:srgbClr val="FF0000"/>
                                  </a:solidFill>
                                  <a:latin typeface="Cambria Math" panose="02040503050406030204" pitchFamily="18" charset="0"/>
                                </a:rPr>
                              </m:ctrlPr>
                            </m:funcPr>
                            <m:fName>
                              <m:r>
                                <a:rPr lang="en-AU" sz="2200" b="1" i="1">
                                  <a:solidFill>
                                    <a:srgbClr val="FF0000"/>
                                  </a:solidFill>
                                  <a:latin typeface="Cambria Math" panose="02040503050406030204" pitchFamily="18" charset="0"/>
                                </a:rPr>
                                <m:t>𝒄𝒐𝒔</m:t>
                              </m:r>
                            </m:fName>
                            <m:e>
                              <m:sSub>
                                <m:sSubPr>
                                  <m:ctrlPr>
                                    <a:rPr lang="en-US" sz="2200" b="1" i="1">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𝝎</m:t>
                                  </m:r>
                                </m:e>
                                <m:sub>
                                  <m:r>
                                    <a:rPr lang="en-AU" sz="2200" b="1" i="1">
                                      <a:solidFill>
                                        <a:srgbClr val="FF0000"/>
                                      </a:solidFill>
                                      <a:latin typeface="Cambria Math" panose="02040503050406030204" pitchFamily="18" charset="0"/>
                                    </a:rPr>
                                    <m:t>𝒏</m:t>
                                  </m:r>
                                </m:sub>
                              </m:sSub>
                              <m:r>
                                <a:rPr lang="en-AU" sz="2200" b="1" i="1">
                                  <a:solidFill>
                                    <a:srgbClr val="FF0000"/>
                                  </a:solidFill>
                                  <a:latin typeface="Cambria Math" panose="02040503050406030204" pitchFamily="18" charset="0"/>
                                </a:rPr>
                                <m:t>𝒕</m:t>
                              </m:r>
                            </m:e>
                          </m:func>
                        </m:e>
                      </m:d>
                      <m:r>
                        <a:rPr lang="en-AU" sz="2200" b="1" i="1">
                          <a:solidFill>
                            <a:srgbClr val="FF0000"/>
                          </a:solidFill>
                          <a:latin typeface="Cambria Math" panose="02040503050406030204" pitchFamily="18" charset="0"/>
                        </a:rPr>
                        <m:t>=</m:t>
                      </m:r>
                      <m:sSub>
                        <m:sSubPr>
                          <m:ctrlPr>
                            <a:rPr lang="en-US" sz="2200" b="1" i="1">
                              <a:solidFill>
                                <a:srgbClr val="FF0000"/>
                              </a:solidFill>
                              <a:latin typeface="Cambria Math" panose="02040503050406030204" pitchFamily="18" charset="0"/>
                            </a:rPr>
                          </m:ctrlPr>
                        </m:sSubPr>
                        <m:e>
                          <m:d>
                            <m:dPr>
                              <m:ctrlPr>
                                <a:rPr lang="en-US" sz="2200" b="1" i="1">
                                  <a:solidFill>
                                    <a:srgbClr val="FF0000"/>
                                  </a:solidFill>
                                  <a:latin typeface="Cambria Math" panose="02040503050406030204" pitchFamily="18" charset="0"/>
                                </a:rPr>
                              </m:ctrlPr>
                            </m:dPr>
                            <m:e>
                              <m:sSub>
                                <m:sSubPr>
                                  <m:ctrlPr>
                                    <a:rPr lang="en-US" sz="2200" b="1" i="1">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𝒖</m:t>
                                  </m:r>
                                </m:e>
                                <m:sub>
                                  <m:r>
                                    <a:rPr lang="en-AU" sz="2200" b="1" i="1">
                                      <a:solidFill>
                                        <a:srgbClr val="FF0000"/>
                                      </a:solidFill>
                                      <a:latin typeface="Cambria Math" panose="02040503050406030204" pitchFamily="18" charset="0"/>
                                    </a:rPr>
                                    <m:t>𝒔𝒕</m:t>
                                  </m:r>
                                </m:sub>
                              </m:sSub>
                            </m:e>
                          </m:d>
                        </m:e>
                        <m:sub>
                          <m:r>
                            <a:rPr lang="en-AU" sz="2200" b="1" i="1">
                              <a:solidFill>
                                <a:srgbClr val="FF0000"/>
                              </a:solidFill>
                              <a:latin typeface="Cambria Math" panose="02040503050406030204" pitchFamily="18" charset="0"/>
                            </a:rPr>
                            <m:t>𝟎</m:t>
                          </m:r>
                        </m:sub>
                      </m:sSub>
                      <m:d>
                        <m:dPr>
                          <m:ctrlPr>
                            <a:rPr lang="en-US" sz="2200" b="1" i="1">
                              <a:solidFill>
                                <a:srgbClr val="FF0000"/>
                              </a:solidFill>
                              <a:latin typeface="Cambria Math" panose="02040503050406030204" pitchFamily="18" charset="0"/>
                            </a:rPr>
                          </m:ctrlPr>
                        </m:dPr>
                        <m:e>
                          <m:r>
                            <a:rPr lang="en-AU" sz="2200" b="1" i="1">
                              <a:solidFill>
                                <a:srgbClr val="FF0000"/>
                              </a:solidFill>
                              <a:latin typeface="Cambria Math" panose="02040503050406030204" pitchFamily="18" charset="0"/>
                            </a:rPr>
                            <m:t>𝟏</m:t>
                          </m:r>
                          <m:r>
                            <a:rPr lang="en-AU" sz="2200" b="1" i="1">
                              <a:solidFill>
                                <a:srgbClr val="FF0000"/>
                              </a:solidFill>
                              <a:latin typeface="Cambria Math" panose="02040503050406030204" pitchFamily="18" charset="0"/>
                            </a:rPr>
                            <m:t>−</m:t>
                          </m:r>
                          <m:func>
                            <m:funcPr>
                              <m:ctrlPr>
                                <a:rPr lang="en-US" sz="2200" b="1" i="1">
                                  <a:solidFill>
                                    <a:srgbClr val="FF0000"/>
                                  </a:solidFill>
                                  <a:latin typeface="Cambria Math" panose="02040503050406030204" pitchFamily="18" charset="0"/>
                                </a:rPr>
                              </m:ctrlPr>
                            </m:funcPr>
                            <m:fName>
                              <m:r>
                                <a:rPr lang="en-AU" sz="2200" b="1" i="1">
                                  <a:solidFill>
                                    <a:srgbClr val="FF0000"/>
                                  </a:solidFill>
                                  <a:latin typeface="Cambria Math" panose="02040503050406030204" pitchFamily="18" charset="0"/>
                                </a:rPr>
                                <m:t>𝒄𝒐𝒔</m:t>
                              </m:r>
                            </m:fName>
                            <m:e>
                              <m:f>
                                <m:fPr>
                                  <m:ctrlPr>
                                    <a:rPr lang="en-US" sz="2200" b="1" i="1">
                                      <a:solidFill>
                                        <a:srgbClr val="FF0000"/>
                                      </a:solidFill>
                                      <a:latin typeface="Cambria Math" panose="02040503050406030204" pitchFamily="18" charset="0"/>
                                    </a:rPr>
                                  </m:ctrlPr>
                                </m:fPr>
                                <m:num>
                                  <m:r>
                                    <a:rPr lang="en-AU" sz="2200" b="1" i="1">
                                      <a:solidFill>
                                        <a:srgbClr val="FF0000"/>
                                      </a:solidFill>
                                      <a:latin typeface="Cambria Math" panose="02040503050406030204" pitchFamily="18" charset="0"/>
                                    </a:rPr>
                                    <m:t>𝟐</m:t>
                                  </m:r>
                                  <m:r>
                                    <a:rPr lang="en-AU" sz="2200" b="1" i="1">
                                      <a:solidFill>
                                        <a:srgbClr val="FF0000"/>
                                      </a:solidFill>
                                      <a:latin typeface="Cambria Math" panose="02040503050406030204" pitchFamily="18" charset="0"/>
                                    </a:rPr>
                                    <m:t>𝝅</m:t>
                                  </m:r>
                                  <m:r>
                                    <a:rPr lang="en-AU" sz="2200" b="1" i="1">
                                      <a:solidFill>
                                        <a:srgbClr val="FF0000"/>
                                      </a:solidFill>
                                      <a:latin typeface="Cambria Math" panose="02040503050406030204" pitchFamily="18" charset="0"/>
                                    </a:rPr>
                                    <m:t>𝒕</m:t>
                                  </m:r>
                                </m:num>
                                <m:den>
                                  <m:sSub>
                                    <m:sSubPr>
                                      <m:ctrlPr>
                                        <a:rPr lang="en-US" sz="2200" b="1" i="1">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𝑻</m:t>
                                      </m:r>
                                    </m:e>
                                    <m:sub>
                                      <m:r>
                                        <a:rPr lang="en-AU" sz="2200" b="1" i="1">
                                          <a:solidFill>
                                            <a:srgbClr val="FF0000"/>
                                          </a:solidFill>
                                          <a:latin typeface="Cambria Math" panose="02040503050406030204" pitchFamily="18" charset="0"/>
                                        </a:rPr>
                                        <m:t>𝒏</m:t>
                                      </m:r>
                                    </m:sub>
                                  </m:sSub>
                                </m:den>
                              </m:f>
                            </m:e>
                          </m:func>
                        </m:e>
                      </m:d>
                      <m:r>
                        <a:rPr lang="en-AU" sz="2200" b="1" i="1">
                          <a:solidFill>
                            <a:srgbClr val="FF0000"/>
                          </a:solidFill>
                          <a:latin typeface="Cambria Math" panose="02040503050406030204" pitchFamily="18" charset="0"/>
                        </a:rPr>
                        <m:t>               (</m:t>
                      </m:r>
                      <m:r>
                        <a:rPr lang="en-AU" sz="2200" b="1" i="1">
                          <a:solidFill>
                            <a:srgbClr val="FF0000"/>
                          </a:solidFill>
                          <a:latin typeface="Cambria Math" panose="02040503050406030204" pitchFamily="18" charset="0"/>
                        </a:rPr>
                        <m:t>𝟒</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𝟑</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𝟐</m:t>
                      </m:r>
                      <m:r>
                        <a:rPr lang="en-AU" sz="2200" b="1" i="1">
                          <a:solidFill>
                            <a:srgbClr val="FF0000"/>
                          </a:solidFill>
                          <a:latin typeface="Cambria Math" panose="02040503050406030204" pitchFamily="18" charset="0"/>
                        </a:rPr>
                        <m:t>)</m:t>
                      </m:r>
                    </m:oMath>
                  </m:oMathPara>
                </a14:m>
                <a:endParaRPr lang="ar-SY" sz="2200" b="1" dirty="0" smtClean="0">
                  <a:solidFill>
                    <a:srgbClr val="FF0000"/>
                  </a:solidFill>
                </a:endParaRPr>
              </a:p>
              <a:p>
                <a:pPr marL="0" indent="0">
                  <a:buNone/>
                </a:pPr>
                <a:r>
                  <a:rPr lang="ar-SY" sz="2400" dirty="0" smtClean="0"/>
                  <a:t>حيث:  </a:t>
                </a:r>
                <a14:m>
                  <m:oMath xmlns:m="http://schemas.openxmlformats.org/officeDocument/2006/math">
                    <m:sSub>
                      <m:sSubPr>
                        <m:ctrlPr>
                          <a:rPr lang="en-US" sz="2400" b="1" i="1" smtClean="0">
                            <a:solidFill>
                              <a:srgbClr val="00B0F0"/>
                            </a:solidFill>
                            <a:latin typeface="Cambria Math" panose="02040503050406030204" pitchFamily="18" charset="0"/>
                          </a:rPr>
                        </m:ctrlPr>
                      </m:sSubPr>
                      <m:e>
                        <m:d>
                          <m:dPr>
                            <m:ctrlPr>
                              <a:rPr lang="en-US" sz="2400" b="1" i="1">
                                <a:solidFill>
                                  <a:srgbClr val="00B0F0"/>
                                </a:solidFill>
                                <a:latin typeface="Cambria Math" panose="02040503050406030204" pitchFamily="18" charset="0"/>
                              </a:rPr>
                            </m:ctrlPr>
                          </m:dPr>
                          <m:e>
                            <m:sSub>
                              <m:sSubPr>
                                <m:ctrlPr>
                                  <a:rPr lang="en-US" sz="2400" b="1" i="1">
                                    <a:solidFill>
                                      <a:srgbClr val="00B0F0"/>
                                    </a:solidFill>
                                    <a:latin typeface="Cambria Math" panose="02040503050406030204" pitchFamily="18" charset="0"/>
                                  </a:rPr>
                                </m:ctrlPr>
                              </m:sSubPr>
                              <m:e>
                                <m:r>
                                  <a:rPr lang="en-AU" sz="2400" b="1" i="1">
                                    <a:solidFill>
                                      <a:srgbClr val="00B0F0"/>
                                    </a:solidFill>
                                    <a:latin typeface="Cambria Math" panose="02040503050406030204" pitchFamily="18" charset="0"/>
                                  </a:rPr>
                                  <m:t>𝒖</m:t>
                                </m:r>
                              </m:e>
                              <m:sub>
                                <m:r>
                                  <a:rPr lang="en-AU" sz="2400" b="1" i="1">
                                    <a:solidFill>
                                      <a:srgbClr val="00B0F0"/>
                                    </a:solidFill>
                                    <a:latin typeface="Cambria Math" panose="02040503050406030204" pitchFamily="18" charset="0"/>
                                  </a:rPr>
                                  <m:t>𝒔𝒕</m:t>
                                </m:r>
                              </m:sub>
                            </m:sSub>
                          </m:e>
                        </m:d>
                      </m:e>
                      <m:sub>
                        <m:r>
                          <a:rPr lang="en-AU" sz="2400" b="1" i="1">
                            <a:solidFill>
                              <a:srgbClr val="00B0F0"/>
                            </a:solidFill>
                            <a:latin typeface="Cambria Math" panose="02040503050406030204" pitchFamily="18" charset="0"/>
                          </a:rPr>
                          <m:t>𝟎</m:t>
                        </m:r>
                      </m:sub>
                    </m:sSub>
                    <m:r>
                      <a:rPr lang="en-AU" sz="2400" b="1" i="1" smtClean="0">
                        <a:solidFill>
                          <a:srgbClr val="00B0F0"/>
                        </a:solidFill>
                        <a:latin typeface="Cambria Math" panose="02040503050406030204" pitchFamily="18" charset="0"/>
                      </a:rPr>
                      <m:t>=</m:t>
                    </m:r>
                    <m:sSub>
                      <m:sSubPr>
                        <m:ctrlPr>
                          <a:rPr lang="en-US" sz="2400" b="1" i="1">
                            <a:solidFill>
                              <a:srgbClr val="00B0F0"/>
                            </a:solidFill>
                            <a:latin typeface="Cambria Math" panose="02040503050406030204" pitchFamily="18" charset="0"/>
                          </a:rPr>
                        </m:ctrlPr>
                      </m:sSubPr>
                      <m:e>
                        <m:r>
                          <a:rPr lang="en-AU" sz="2400" b="1" i="1">
                            <a:solidFill>
                              <a:srgbClr val="00B0F0"/>
                            </a:solidFill>
                            <a:latin typeface="Cambria Math" panose="02040503050406030204" pitchFamily="18" charset="0"/>
                          </a:rPr>
                          <m:t>𝒑</m:t>
                        </m:r>
                      </m:e>
                      <m:sub>
                        <m:r>
                          <a:rPr lang="en-AU" sz="2400" b="1" i="1">
                            <a:solidFill>
                              <a:srgbClr val="00B0F0"/>
                            </a:solidFill>
                            <a:latin typeface="Cambria Math" panose="02040503050406030204" pitchFamily="18" charset="0"/>
                          </a:rPr>
                          <m:t>𝟎</m:t>
                        </m:r>
                        <m:r>
                          <a:rPr lang="en-AU" sz="2400" b="1" i="1">
                            <a:solidFill>
                              <a:srgbClr val="00B0F0"/>
                            </a:solidFill>
                            <a:latin typeface="Cambria Math" panose="02040503050406030204" pitchFamily="18" charset="0"/>
                          </a:rPr>
                          <m:t>  </m:t>
                        </m:r>
                      </m:sub>
                    </m:sSub>
                    <m:r>
                      <a:rPr lang="en-AU" sz="2400" b="1" i="1">
                        <a:solidFill>
                          <a:srgbClr val="00B0F0"/>
                        </a:solidFill>
                        <a:latin typeface="Cambria Math" panose="02040503050406030204" pitchFamily="18" charset="0"/>
                      </a:rPr>
                      <m:t>/</m:t>
                    </m:r>
                    <m:r>
                      <a:rPr lang="en-AU" sz="2400" b="1" i="1">
                        <a:solidFill>
                          <a:srgbClr val="00B0F0"/>
                        </a:solidFill>
                        <a:latin typeface="Cambria Math" panose="02040503050406030204" pitchFamily="18" charset="0"/>
                      </a:rPr>
                      <m:t>𝒌</m:t>
                    </m:r>
                  </m:oMath>
                </a14:m>
                <a:r>
                  <a:rPr lang="en-AU" sz="2400" b="1" i="1" dirty="0">
                    <a:solidFill>
                      <a:srgbClr val="00B0F0"/>
                    </a:solidFill>
                  </a:rPr>
                  <a:t> </a:t>
                </a:r>
                <a:r>
                  <a:rPr lang="ar-SY" sz="2400" b="1" dirty="0">
                    <a:solidFill>
                      <a:srgbClr val="00B0F0"/>
                    </a:solidFill>
                  </a:rPr>
                  <a:t> التشوه الستاتيكي الناتج عن القوة </a:t>
                </a:r>
                <a14:m>
                  <m:oMath xmlns:m="http://schemas.openxmlformats.org/officeDocument/2006/math">
                    <m:sSub>
                      <m:sSubPr>
                        <m:ctrlPr>
                          <a:rPr lang="en-US" sz="2400" b="1" i="1">
                            <a:solidFill>
                              <a:srgbClr val="00B0F0"/>
                            </a:solidFill>
                            <a:latin typeface="Cambria Math" panose="02040503050406030204" pitchFamily="18" charset="0"/>
                          </a:rPr>
                        </m:ctrlPr>
                      </m:sSubPr>
                      <m:e>
                        <m:r>
                          <a:rPr lang="en-AU" sz="2400" b="1" i="1">
                            <a:solidFill>
                              <a:srgbClr val="00B0F0"/>
                            </a:solidFill>
                            <a:latin typeface="Cambria Math" panose="02040503050406030204" pitchFamily="18" charset="0"/>
                          </a:rPr>
                          <m:t>𝒑</m:t>
                        </m:r>
                      </m:e>
                      <m:sub>
                        <m:r>
                          <a:rPr lang="en-AU" sz="2400" b="1" i="1">
                            <a:solidFill>
                              <a:srgbClr val="00B0F0"/>
                            </a:solidFill>
                            <a:latin typeface="Cambria Math" panose="02040503050406030204" pitchFamily="18" charset="0"/>
                          </a:rPr>
                          <m:t>𝟎</m:t>
                        </m:r>
                        <m:r>
                          <a:rPr lang="en-AU" sz="2400" b="1" i="1">
                            <a:solidFill>
                              <a:srgbClr val="00B0F0"/>
                            </a:solidFill>
                            <a:latin typeface="Cambria Math" panose="02040503050406030204" pitchFamily="18" charset="0"/>
                          </a:rPr>
                          <m:t>  </m:t>
                        </m:r>
                      </m:sub>
                    </m:sSub>
                  </m:oMath>
                </a14:m>
                <a:endParaRPr lang="en-US" sz="2400" b="1" dirty="0"/>
              </a:p>
              <a:p>
                <a:pPr marL="0" indent="0">
                  <a:buNone/>
                </a:pPr>
                <a:endParaRPr lang="ar-SY" sz="22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95400"/>
                <a:ext cx="8839200" cy="5060950"/>
              </a:xfrm>
              <a:blipFill>
                <a:blip r:embed="rId2"/>
                <a:stretch>
                  <a:fillRect l="-828" t="-1325" r="-1655" b="-337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13</a:t>
            </a:fld>
            <a:endParaRPr lang="en-US"/>
          </a:p>
        </p:txBody>
      </p:sp>
    </p:spTree>
    <p:extLst>
      <p:ext uri="{BB962C8B-B14F-4D97-AF65-F5344CB8AC3E}">
        <p14:creationId xmlns:p14="http://schemas.microsoft.com/office/powerpoint/2010/main" val="30591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14</a:t>
            </a:fld>
            <a:endParaRPr lang="en-US"/>
          </a:p>
        </p:txBody>
      </p:sp>
      <p:pic>
        <p:nvPicPr>
          <p:cNvPr id="10" name="Picture 9"/>
          <p:cNvPicPr>
            <a:picLocks noChangeAspect="1"/>
          </p:cNvPicPr>
          <p:nvPr/>
        </p:nvPicPr>
        <p:blipFill>
          <a:blip r:embed="rId2"/>
          <a:stretch>
            <a:fillRect/>
          </a:stretch>
        </p:blipFill>
        <p:spPr>
          <a:xfrm>
            <a:off x="228600" y="162198"/>
            <a:ext cx="8686800" cy="3419201"/>
          </a:xfrm>
          <a:prstGeom prst="rect">
            <a:avLst/>
          </a:prstGeom>
        </p:spPr>
      </p:pic>
      <p:pic>
        <p:nvPicPr>
          <p:cNvPr id="3" name="Picture 2"/>
          <p:cNvPicPr>
            <a:picLocks noChangeAspect="1"/>
          </p:cNvPicPr>
          <p:nvPr/>
        </p:nvPicPr>
        <p:blipFill>
          <a:blip r:embed="rId3"/>
          <a:stretch>
            <a:fillRect/>
          </a:stretch>
        </p:blipFill>
        <p:spPr>
          <a:xfrm>
            <a:off x="385762" y="3581400"/>
            <a:ext cx="8372475" cy="2562225"/>
          </a:xfrm>
          <a:prstGeom prst="rect">
            <a:avLst/>
          </a:prstGeom>
        </p:spPr>
      </p:pic>
    </p:spTree>
    <p:extLst>
      <p:ext uri="{BB962C8B-B14F-4D97-AF65-F5344CB8AC3E}">
        <p14:creationId xmlns:p14="http://schemas.microsoft.com/office/powerpoint/2010/main" val="2802538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24400" y="1447800"/>
            <a:ext cx="3994150" cy="585788"/>
          </a:xfrm>
          <a:noFill/>
          <a:ln w="38100">
            <a:solidFill>
              <a:schemeClr val="folHlink"/>
            </a:solidFill>
            <a:miter lim="800000"/>
            <a:headEnd/>
            <a:tailEnd/>
          </a:ln>
        </p:spPr>
      </p:pic>
      <p:sp>
        <p:nvSpPr>
          <p:cNvPr id="14" name="Date Placeholder 13"/>
          <p:cNvSpPr>
            <a:spLocks noGrp="1"/>
          </p:cNvSpPr>
          <p:nvPr>
            <p:ph type="dt" sz="quarter" idx="10"/>
          </p:nvPr>
        </p:nvSpPr>
        <p:spPr/>
        <p:txBody>
          <a:bodyPr/>
          <a:lstStyle/>
          <a:p>
            <a:pPr>
              <a:defRPr/>
            </a:pPr>
            <a:fld id="{73E61BC7-274D-49C8-90C6-EDFF0A4677FF}" type="datetime9">
              <a:rPr lang="ar-SY"/>
              <a:pPr>
                <a:defRPr/>
              </a:pPr>
              <a:t>29 حزيران 2019</a:t>
            </a:fld>
            <a:endParaRPr lang="en-US"/>
          </a:p>
        </p:txBody>
      </p:sp>
      <p:sp>
        <p:nvSpPr>
          <p:cNvPr id="614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4BB570F8-EF53-4A56-8E11-E6A53BBAB253}" type="slidenum">
              <a:rPr lang="ar-SA" sz="1200">
                <a:solidFill>
                  <a:srgbClr val="898989"/>
                </a:solidFill>
                <a:latin typeface="Arial" panose="020B0604020202020204" pitchFamily="34" charset="0"/>
              </a:rPr>
              <a:pPr algn="l" rtl="0">
                <a:spcBef>
                  <a:spcPct val="0"/>
                </a:spcBef>
                <a:buFontTx/>
                <a:buNone/>
              </a:pPr>
              <a:t>15</a:t>
            </a:fld>
            <a:endParaRPr lang="en-US" sz="1200">
              <a:solidFill>
                <a:srgbClr val="898989"/>
              </a:solidFill>
              <a:latin typeface="Arial" panose="020B0604020202020204" pitchFamily="34" charset="0"/>
            </a:endParaRPr>
          </a:p>
        </p:txBody>
      </p:sp>
      <p:pic>
        <p:nvPicPr>
          <p:cNvPr id="61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5254625" cy="2306638"/>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572000"/>
            <a:ext cx="30495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029200"/>
            <a:ext cx="3814763" cy="1439863"/>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943600"/>
            <a:ext cx="2373313" cy="37147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181600"/>
            <a:ext cx="2149475" cy="4381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28600"/>
            <a:ext cx="8162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685800"/>
            <a:ext cx="7467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15"/>
          <p:cNvSpPr>
            <a:spLocks noGrp="1"/>
          </p:cNvSpPr>
          <p:nvPr>
            <p:ph type="ftr" sz="quarter" idx="11"/>
          </p:nvPr>
        </p:nvSpPr>
        <p:spPr/>
        <p:txBody>
          <a:bodyPr/>
          <a:lstStyle/>
          <a:p>
            <a:pPr>
              <a:defRPr/>
            </a:pPr>
            <a:r>
              <a:rPr lang="en-US"/>
              <a:t>dr.hala Hasan</a:t>
            </a:r>
          </a:p>
        </p:txBody>
      </p:sp>
    </p:spTree>
    <p:extLst>
      <p:ext uri="{BB962C8B-B14F-4D97-AF65-F5344CB8AC3E}">
        <p14:creationId xmlns:p14="http://schemas.microsoft.com/office/powerpoint/2010/main" val="2268745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838200" y="304800"/>
            <a:ext cx="7458075" cy="449263"/>
          </a:xfrm>
          <a:noFill/>
        </p:spPr>
      </p:pic>
      <p:pic>
        <p:nvPicPr>
          <p:cNvPr id="717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990600"/>
            <a:ext cx="5703888" cy="990600"/>
          </a:xfrm>
          <a:noFill/>
          <a:ln w="57150">
            <a:solidFill>
              <a:schemeClr val="accent1"/>
            </a:solidFill>
            <a:miter lim="800000"/>
            <a:headEnd/>
            <a:tailEnd/>
          </a:ln>
        </p:spPr>
      </p:pic>
      <p:sp>
        <p:nvSpPr>
          <p:cNvPr id="11" name="Date Placeholder 10"/>
          <p:cNvSpPr>
            <a:spLocks noGrp="1"/>
          </p:cNvSpPr>
          <p:nvPr>
            <p:ph type="dt" sz="quarter" idx="10"/>
          </p:nvPr>
        </p:nvSpPr>
        <p:spPr/>
        <p:txBody>
          <a:bodyPr/>
          <a:lstStyle/>
          <a:p>
            <a:pPr>
              <a:defRPr/>
            </a:pPr>
            <a:fld id="{5E2336B6-2982-45F5-A91F-B501FE4E4D4F}" type="datetime9">
              <a:rPr lang="ar-SY"/>
              <a:pPr>
                <a:defRPr/>
              </a:pPr>
              <a:t>29 حزيران 2019</a:t>
            </a:fld>
            <a:endParaRPr lang="en-US"/>
          </a:p>
        </p:txBody>
      </p:sp>
      <p:sp>
        <p:nvSpPr>
          <p:cNvPr id="7173"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E0923C28-0D4A-480F-8BB1-C3BB3E9730D8}" type="slidenum">
              <a:rPr lang="ar-SA" sz="1200">
                <a:solidFill>
                  <a:srgbClr val="898989"/>
                </a:solidFill>
                <a:latin typeface="Arial" panose="020B0604020202020204" pitchFamily="34" charset="0"/>
              </a:rPr>
              <a:pPr algn="l" rtl="0">
                <a:spcBef>
                  <a:spcPct val="0"/>
                </a:spcBef>
                <a:buFontTx/>
                <a:buNone/>
              </a:pPr>
              <a:t>16</a:t>
            </a:fld>
            <a:endParaRPr lang="en-US" sz="1200">
              <a:solidFill>
                <a:srgbClr val="898989"/>
              </a:solidFill>
              <a:latin typeface="Arial" panose="020B0604020202020204" pitchFamily="34" charset="0"/>
            </a:endParaRPr>
          </a:p>
        </p:txBody>
      </p:sp>
      <p:pic>
        <p:nvPicPr>
          <p:cNvPr id="71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8088313"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200400"/>
            <a:ext cx="2149475" cy="96837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191000"/>
            <a:ext cx="4305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953000"/>
            <a:ext cx="6248400" cy="1249363"/>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3" name="Footer Placeholder 12"/>
          <p:cNvSpPr>
            <a:spLocks noGrp="1"/>
          </p:cNvSpPr>
          <p:nvPr>
            <p:ph type="ftr" sz="quarter" idx="11"/>
          </p:nvPr>
        </p:nvSpPr>
        <p:spPr/>
        <p:txBody>
          <a:bodyPr/>
          <a:lstStyle/>
          <a:p>
            <a:pPr>
              <a:defRPr/>
            </a:pPr>
            <a:r>
              <a:rPr lang="en-US"/>
              <a:t>dr.hala Hasan</a:t>
            </a:r>
          </a:p>
        </p:txBody>
      </p:sp>
    </p:spTree>
    <p:extLst>
      <p:ext uri="{BB962C8B-B14F-4D97-AF65-F5344CB8AC3E}">
        <p14:creationId xmlns:p14="http://schemas.microsoft.com/office/powerpoint/2010/main" val="2887776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17</a:t>
            </a:fld>
            <a:endParaRPr lang="en-US"/>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 y="228600"/>
            <a:ext cx="8153399"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661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1353"/>
            <a:ext cx="5486400" cy="2590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2963744"/>
            <a:ext cx="861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quarter" idx="10"/>
          </p:nvPr>
        </p:nvSpPr>
        <p:spPr/>
        <p:txBody>
          <a:bodyPr/>
          <a:lstStyle/>
          <a:p>
            <a:pPr>
              <a:defRPr/>
            </a:pPr>
            <a:fld id="{C927EBEE-477E-4C3E-9D6A-9C48F88B2050}" type="datetime9">
              <a:rPr lang="ar-SY"/>
              <a:pPr>
                <a:defRPr/>
              </a:pPr>
              <a:t>29 حزيران 2019</a:t>
            </a:fld>
            <a:endParaRPr lang="en-US"/>
          </a:p>
        </p:txBody>
      </p:sp>
      <p:sp>
        <p:nvSpPr>
          <p:cNvPr id="922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E2647B4F-DD08-4D91-9005-404E66BB67D2}" type="slidenum">
              <a:rPr lang="ar-SA" sz="1200">
                <a:solidFill>
                  <a:srgbClr val="898989"/>
                </a:solidFill>
                <a:latin typeface="Arial" panose="020B0604020202020204" pitchFamily="34" charset="0"/>
              </a:rPr>
              <a:pPr algn="l" rtl="0">
                <a:spcBef>
                  <a:spcPct val="0"/>
                </a:spcBef>
                <a:buFontTx/>
                <a:buNone/>
              </a:pPr>
              <a:t>18</a:t>
            </a:fld>
            <a:endParaRPr lang="en-US" sz="1200">
              <a:solidFill>
                <a:srgbClr val="898989"/>
              </a:solidFill>
              <a:latin typeface="Arial" panose="020B0604020202020204" pitchFamily="34" charset="0"/>
            </a:endParaRPr>
          </a:p>
        </p:txBody>
      </p:sp>
      <p:sp>
        <p:nvSpPr>
          <p:cNvPr id="9" name="Footer Placeholder 8"/>
          <p:cNvSpPr>
            <a:spLocks noGrp="1"/>
          </p:cNvSpPr>
          <p:nvPr>
            <p:ph type="ftr" sz="quarter" idx="11"/>
          </p:nvPr>
        </p:nvSpPr>
        <p:spPr/>
        <p:txBody>
          <a:bodyPr/>
          <a:lstStyle/>
          <a:p>
            <a:pPr>
              <a:defRPr/>
            </a:pPr>
            <a:r>
              <a:rPr lang="en-US"/>
              <a:t>dr.hala Hasan</a:t>
            </a:r>
          </a:p>
        </p:txBody>
      </p:sp>
    </p:spTree>
    <p:extLst>
      <p:ext uri="{BB962C8B-B14F-4D97-AF65-F5344CB8AC3E}">
        <p14:creationId xmlns:p14="http://schemas.microsoft.com/office/powerpoint/2010/main" val="3876610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ar-SY" sz="2800" b="1" dirty="0">
                <a:solidFill>
                  <a:srgbClr val="FF0000"/>
                </a:solidFill>
              </a:rPr>
              <a:t>4.4 القوى المتزايدة بشكل رامب أو خطياً</a:t>
            </a:r>
            <a:r>
              <a:rPr lang="en-US" sz="2800" dirty="0">
                <a:solidFill>
                  <a:srgbClr val="FF0000"/>
                </a:solidFill>
              </a:rPr>
              <a:t/>
            </a:r>
            <a:br>
              <a:rPr lang="en-US" sz="2800" dirty="0">
                <a:solidFill>
                  <a:srgbClr val="FF0000"/>
                </a:solidFill>
              </a:rPr>
            </a:br>
            <a:r>
              <a:rPr lang="en-US" sz="2800" b="1" dirty="0" smtClean="0">
                <a:solidFill>
                  <a:srgbClr val="FF0000"/>
                </a:solidFill>
              </a:rPr>
              <a:t>RAMP </a:t>
            </a:r>
            <a:r>
              <a:rPr lang="en-US" sz="2800" b="1" dirty="0">
                <a:solidFill>
                  <a:srgbClr val="FF0000"/>
                </a:solidFill>
              </a:rPr>
              <a:t>OR LINEARLY INCREASING FORCE</a:t>
            </a:r>
            <a:endParaRPr lang="ar-SY"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 y="944562"/>
                <a:ext cx="8915400" cy="5608638"/>
              </a:xfrm>
            </p:spPr>
            <p:txBody>
              <a:bodyPr/>
              <a:lstStyle/>
              <a:p>
                <a:pPr marL="0" indent="0">
                  <a:buNone/>
                </a:pPr>
                <a:r>
                  <a:rPr lang="ar-SY" sz="2800" dirty="0" smtClean="0"/>
                  <a:t>تزداد القوة المطبقة </a:t>
                </a:r>
                <a14:m>
                  <m:oMath xmlns:m="http://schemas.openxmlformats.org/officeDocument/2006/math">
                    <m:r>
                      <a:rPr lang="en-AU" sz="2800" i="1">
                        <a:latin typeface="Cambria Math" panose="02040503050406030204" pitchFamily="18" charset="0"/>
                      </a:rPr>
                      <m:t>𝑃</m:t>
                    </m:r>
                    <m:d>
                      <m:dPr>
                        <m:ctrlPr>
                          <a:rPr lang="en-US" sz="2800" i="1">
                            <a:latin typeface="Cambria Math" panose="02040503050406030204" pitchFamily="18" charset="0"/>
                          </a:rPr>
                        </m:ctrlPr>
                      </m:dPr>
                      <m:e>
                        <m:r>
                          <a:rPr lang="en-AU" sz="2800" i="1">
                            <a:latin typeface="Cambria Math" panose="02040503050406030204" pitchFamily="18" charset="0"/>
                          </a:rPr>
                          <m:t>𝑡</m:t>
                        </m:r>
                      </m:e>
                    </m:d>
                  </m:oMath>
                </a14:m>
                <a:r>
                  <a:rPr lang="ar-SY" sz="2800" dirty="0"/>
                  <a:t> في الشكل </a:t>
                </a:r>
                <a:r>
                  <a:rPr lang="en-US" sz="2800" i="1" dirty="0"/>
                  <a:t> 4.4.1b</a:t>
                </a:r>
                <a:r>
                  <a:rPr lang="ar-SY" sz="2800" dirty="0"/>
                  <a:t> بشكل خطي مع الزمن </a:t>
                </a:r>
                <a:r>
                  <a:rPr lang="ar-SY" sz="2800" dirty="0" smtClean="0"/>
                  <a:t>، </a:t>
                </a:r>
                <a:r>
                  <a:rPr lang="ar-SY" sz="2800" dirty="0"/>
                  <a:t>وبشكل طبيعي فإن هذه القوة لا تستطيع أن تزداد بشكل غير محدود </a:t>
                </a:r>
                <a:r>
                  <a:rPr lang="ar-SY" sz="2800" dirty="0" smtClean="0">
                    <a:solidFill>
                      <a:srgbClr val="FF0000"/>
                    </a:solidFill>
                  </a:rPr>
                  <a:t>ولكن اهتمامنا يتركز على الفترة الزمنية التي تكون فيها القوة </a:t>
                </a:r>
                <a14:m>
                  <m:oMath xmlns:m="http://schemas.openxmlformats.org/officeDocument/2006/math">
                    <m:r>
                      <a:rPr lang="en-AU" sz="2800" i="1">
                        <a:solidFill>
                          <a:srgbClr val="FF0000"/>
                        </a:solidFill>
                        <a:latin typeface="Cambria Math" panose="02040503050406030204" pitchFamily="18" charset="0"/>
                      </a:rPr>
                      <m:t>𝑃</m:t>
                    </m:r>
                    <m:d>
                      <m:dPr>
                        <m:ctrlPr>
                          <a:rPr lang="en-US" sz="2800" i="1">
                            <a:solidFill>
                              <a:srgbClr val="FF0000"/>
                            </a:solidFill>
                            <a:latin typeface="Cambria Math" panose="02040503050406030204" pitchFamily="18" charset="0"/>
                          </a:rPr>
                        </m:ctrlPr>
                      </m:dPr>
                      <m:e>
                        <m:r>
                          <a:rPr lang="en-AU" sz="2800" i="1">
                            <a:solidFill>
                              <a:srgbClr val="FF0000"/>
                            </a:solidFill>
                            <a:latin typeface="Cambria Math" panose="02040503050406030204" pitchFamily="18" charset="0"/>
                          </a:rPr>
                          <m:t>𝑡</m:t>
                        </m:r>
                      </m:e>
                    </m:d>
                  </m:oMath>
                </a14:m>
                <a:r>
                  <a:rPr lang="ar-SY" sz="2800" dirty="0">
                    <a:solidFill>
                      <a:srgbClr val="FF0000"/>
                    </a:solidFill>
                  </a:rPr>
                  <a:t> لا تزال صغيرة كفاية بحيث تكون القوة الناتجة في النابض ضمن حدود مرونة النابض الخطية . </a:t>
                </a:r>
                <a:endParaRPr lang="en-US" sz="2800" dirty="0">
                  <a:solidFill>
                    <a:srgbClr val="FF0000"/>
                  </a:solidFill>
                </a:endParaRPr>
              </a:p>
              <a:p>
                <a:pPr marL="0" indent="0">
                  <a:buNone/>
                </a:pPr>
                <a:r>
                  <a:rPr lang="ar-SY" sz="2800" dirty="0"/>
                  <a:t>عندما تكون معادلة الحركة يمكن حلها بأحد الطرائق المختلفة فإننا سوف </a:t>
                </a:r>
                <a:r>
                  <a:rPr lang="ar-SY" sz="2800" b="1" dirty="0">
                    <a:solidFill>
                      <a:srgbClr val="FF0000"/>
                    </a:solidFill>
                  </a:rPr>
                  <a:t>نستخدم تكامل ديوهامل للحصول على الحل </a:t>
                </a:r>
                <a:r>
                  <a:rPr lang="ar-SY" sz="2800" dirty="0"/>
                  <a:t>. </a:t>
                </a:r>
                <a:endParaRPr lang="en-US" sz="2800" dirty="0"/>
              </a:p>
              <a:p>
                <a:pPr marL="0" indent="0">
                  <a:buNone/>
                </a:pPr>
                <a:r>
                  <a:rPr lang="ar-SY" sz="2800" dirty="0"/>
                  <a:t>القوة المطبقة </a:t>
                </a:r>
                <a:r>
                  <a:rPr lang="ar-SY" sz="2800" dirty="0" smtClean="0"/>
                  <a:t>:</a:t>
                </a:r>
                <a14:m>
                  <m:oMath xmlns:m="http://schemas.openxmlformats.org/officeDocument/2006/math">
                    <m:r>
                      <a:rPr lang="en-AU" sz="2800" i="1">
                        <a:latin typeface="Cambria Math" panose="02040503050406030204" pitchFamily="18" charset="0"/>
                      </a:rPr>
                      <m:t>𝑃</m:t>
                    </m:r>
                    <m:d>
                      <m:dPr>
                        <m:ctrlPr>
                          <a:rPr lang="en-US" sz="2800" i="1">
                            <a:latin typeface="Cambria Math" panose="02040503050406030204" pitchFamily="18" charset="0"/>
                          </a:rPr>
                        </m:ctrlPr>
                      </m:dPr>
                      <m:e>
                        <m:r>
                          <a:rPr lang="en-AU" sz="2800" i="1">
                            <a:latin typeface="Cambria Math" panose="02040503050406030204" pitchFamily="18" charset="0"/>
                          </a:rPr>
                          <m:t>𝑡</m:t>
                        </m:r>
                      </m:e>
                    </m:d>
                    <m:r>
                      <a:rPr lang="en-AU" sz="2800" i="1">
                        <a:latin typeface="Cambria Math" panose="02040503050406030204" pitchFamily="18" charset="0"/>
                      </a:rPr>
                      <m:t>=</m:t>
                    </m:r>
                    <m:sSub>
                      <m:sSubPr>
                        <m:ctrlPr>
                          <a:rPr lang="en-US" sz="2800" i="1">
                            <a:latin typeface="Cambria Math" panose="02040503050406030204" pitchFamily="18" charset="0"/>
                          </a:rPr>
                        </m:ctrlPr>
                      </m:sSubPr>
                      <m:e>
                        <m:r>
                          <a:rPr lang="en-GB" sz="2800" i="1">
                            <a:latin typeface="Cambria Math" panose="02040503050406030204" pitchFamily="18" charset="0"/>
                          </a:rPr>
                          <m:t>𝑃</m:t>
                        </m:r>
                      </m:e>
                      <m:sub>
                        <m:r>
                          <a:rPr lang="en-GB" sz="2800" i="1">
                            <a:latin typeface="Cambria Math" panose="02040503050406030204" pitchFamily="18" charset="0"/>
                          </a:rPr>
                          <m:t>0</m:t>
                        </m:r>
                      </m:sub>
                    </m:sSub>
                    <m:f>
                      <m:fPr>
                        <m:ctrlPr>
                          <a:rPr lang="en-US" sz="2800" i="1">
                            <a:latin typeface="Cambria Math" panose="02040503050406030204" pitchFamily="18" charset="0"/>
                          </a:rPr>
                        </m:ctrlPr>
                      </m:fPr>
                      <m:num>
                        <m:r>
                          <a:rPr lang="en-GB" sz="2800" i="1">
                            <a:latin typeface="Cambria Math" panose="02040503050406030204" pitchFamily="18" charset="0"/>
                          </a:rPr>
                          <m:t>𝑡</m:t>
                        </m:r>
                      </m:num>
                      <m:den>
                        <m:sSub>
                          <m:sSubPr>
                            <m:ctrlPr>
                              <a:rPr lang="en-US" sz="2800" i="1">
                                <a:latin typeface="Cambria Math" panose="02040503050406030204" pitchFamily="18" charset="0"/>
                              </a:rPr>
                            </m:ctrlPr>
                          </m:sSubPr>
                          <m:e>
                            <m:r>
                              <a:rPr lang="en-GB" sz="2800" i="1">
                                <a:latin typeface="Cambria Math" panose="02040503050406030204" pitchFamily="18" charset="0"/>
                              </a:rPr>
                              <m:t>𝑡</m:t>
                            </m:r>
                          </m:e>
                          <m:sub>
                            <m:r>
                              <a:rPr lang="en-GB" sz="2800" i="1">
                                <a:latin typeface="Cambria Math" panose="02040503050406030204" pitchFamily="18" charset="0"/>
                              </a:rPr>
                              <m:t>𝑟</m:t>
                            </m:r>
                          </m:sub>
                        </m:sSub>
                      </m:den>
                    </m:f>
                    <m:r>
                      <a:rPr lang="en-GB" sz="2800" i="1">
                        <a:latin typeface="Cambria Math" panose="02040503050406030204" pitchFamily="18" charset="0"/>
                      </a:rPr>
                      <m:t>              </m:t>
                    </m:r>
                    <m:d>
                      <m:dPr>
                        <m:ctrlPr>
                          <a:rPr lang="en-GB" sz="2800" i="1">
                            <a:latin typeface="Cambria Math" panose="02040503050406030204" pitchFamily="18" charset="0"/>
                          </a:rPr>
                        </m:ctrlPr>
                      </m:dPr>
                      <m:e>
                        <m:r>
                          <a:rPr lang="en-GB" sz="2800" i="1">
                            <a:latin typeface="Cambria Math" panose="02040503050406030204" pitchFamily="18" charset="0"/>
                          </a:rPr>
                          <m:t>4</m:t>
                        </m:r>
                        <m:r>
                          <a:rPr lang="en-GB" sz="2800" i="1">
                            <a:latin typeface="Cambria Math" panose="02040503050406030204" pitchFamily="18" charset="0"/>
                          </a:rPr>
                          <m:t>.</m:t>
                        </m:r>
                        <m:r>
                          <a:rPr lang="en-GB" sz="2800" i="1">
                            <a:latin typeface="Cambria Math" panose="02040503050406030204" pitchFamily="18" charset="0"/>
                          </a:rPr>
                          <m:t>4</m:t>
                        </m:r>
                        <m:r>
                          <a:rPr lang="en-GB" sz="2800" i="1">
                            <a:latin typeface="Cambria Math" panose="02040503050406030204" pitchFamily="18" charset="0"/>
                          </a:rPr>
                          <m:t>.</m:t>
                        </m:r>
                        <m:r>
                          <a:rPr lang="en-GB" sz="2800" i="1">
                            <a:latin typeface="Cambria Math" panose="02040503050406030204" pitchFamily="18" charset="0"/>
                          </a:rPr>
                          <m:t>1</m:t>
                        </m:r>
                      </m:e>
                    </m:d>
                    <m:r>
                      <a:rPr lang="ar-SY" sz="2800" b="0" i="1" smtClean="0">
                        <a:latin typeface="Cambria Math" panose="02040503050406030204" pitchFamily="18" charset="0"/>
                      </a:rPr>
                      <m:t>     </m:t>
                    </m:r>
                  </m:oMath>
                </a14:m>
                <a:endParaRPr lang="en-US" sz="2800" dirty="0"/>
              </a:p>
              <a:p>
                <a:pPr marL="0" indent="0">
                  <a:buNone/>
                </a:pPr>
                <a:r>
                  <a:rPr lang="ar-SY" sz="2000" dirty="0" smtClean="0"/>
                  <a:t>نعوض </a:t>
                </a:r>
                <a:r>
                  <a:rPr lang="ar-SY" sz="2000" dirty="0"/>
                  <a:t>هذه القوة في المعادلة (4.2.4</a:t>
                </a:r>
                <a:r>
                  <a:rPr lang="ar-SY" sz="2000" dirty="0" smtClean="0"/>
                  <a:t>):</a:t>
                </a:r>
                <a14:m>
                  <m:oMath xmlns:m="http://schemas.openxmlformats.org/officeDocument/2006/math">
                    <m:r>
                      <a:rPr lang="en-GB" sz="2000" b="1" i="1" smtClean="0">
                        <a:solidFill>
                          <a:srgbClr val="7030A0"/>
                        </a:solidFill>
                        <a:latin typeface="Cambria Math" panose="02040503050406030204" pitchFamily="18" charset="0"/>
                      </a:rPr>
                      <m:t>𝒖</m:t>
                    </m:r>
                    <m:d>
                      <m:dPr>
                        <m:ctrlPr>
                          <a:rPr lang="en-US" sz="2000" b="1" i="1">
                            <a:solidFill>
                              <a:srgbClr val="7030A0"/>
                            </a:solidFill>
                            <a:latin typeface="Cambria Math" panose="02040503050406030204" pitchFamily="18" charset="0"/>
                          </a:rPr>
                        </m:ctrlPr>
                      </m:dPr>
                      <m:e>
                        <m:r>
                          <a:rPr lang="en-GB" sz="2000" b="1" i="1">
                            <a:solidFill>
                              <a:srgbClr val="7030A0"/>
                            </a:solidFill>
                            <a:latin typeface="Cambria Math" panose="02040503050406030204" pitchFamily="18" charset="0"/>
                          </a:rPr>
                          <m:t>𝒕</m:t>
                        </m:r>
                      </m:e>
                    </m:d>
                    <m:r>
                      <a:rPr lang="en-GB" sz="2000" b="1" i="1">
                        <a:solidFill>
                          <a:srgbClr val="7030A0"/>
                        </a:solidFill>
                        <a:latin typeface="Cambria Math" panose="02040503050406030204" pitchFamily="18" charset="0"/>
                      </a:rPr>
                      <m:t>=</m:t>
                    </m:r>
                    <m:f>
                      <m:fPr>
                        <m:ctrlPr>
                          <a:rPr lang="en-US" sz="2000" b="1" i="1">
                            <a:solidFill>
                              <a:srgbClr val="7030A0"/>
                            </a:solidFill>
                            <a:latin typeface="Cambria Math" panose="02040503050406030204" pitchFamily="18" charset="0"/>
                          </a:rPr>
                        </m:ctrlPr>
                      </m:fPr>
                      <m:num>
                        <m:r>
                          <a:rPr lang="en-GB" sz="2000" b="1" i="1">
                            <a:solidFill>
                              <a:srgbClr val="7030A0"/>
                            </a:solidFill>
                            <a:latin typeface="Cambria Math" panose="02040503050406030204" pitchFamily="18" charset="0"/>
                          </a:rPr>
                          <m:t>𝟏</m:t>
                        </m:r>
                      </m:num>
                      <m:den>
                        <m:r>
                          <a:rPr lang="en-GB" sz="2000" b="1" i="1">
                            <a:solidFill>
                              <a:srgbClr val="7030A0"/>
                            </a:solidFill>
                            <a:latin typeface="Cambria Math" panose="02040503050406030204" pitchFamily="18" charset="0"/>
                          </a:rPr>
                          <m:t>𝒎</m:t>
                        </m:r>
                        <m:sSub>
                          <m:sSubPr>
                            <m:ctrlPr>
                              <a:rPr lang="en-US" sz="2000" b="1" i="1">
                                <a:solidFill>
                                  <a:srgbClr val="7030A0"/>
                                </a:solidFill>
                                <a:latin typeface="Cambria Math" panose="02040503050406030204" pitchFamily="18" charset="0"/>
                              </a:rPr>
                            </m:ctrlPr>
                          </m:sSubPr>
                          <m:e>
                            <m:r>
                              <a:rPr lang="en-GB" sz="2000" b="1" i="1">
                                <a:solidFill>
                                  <a:srgbClr val="7030A0"/>
                                </a:solidFill>
                                <a:latin typeface="Cambria Math" panose="02040503050406030204" pitchFamily="18" charset="0"/>
                              </a:rPr>
                              <m:t>𝝎</m:t>
                            </m:r>
                          </m:e>
                          <m:sub>
                            <m:r>
                              <a:rPr lang="en-GB" sz="2000" b="1" i="1">
                                <a:solidFill>
                                  <a:srgbClr val="7030A0"/>
                                </a:solidFill>
                                <a:latin typeface="Cambria Math" panose="02040503050406030204" pitchFamily="18" charset="0"/>
                              </a:rPr>
                              <m:t>𝒏</m:t>
                            </m:r>
                          </m:sub>
                        </m:sSub>
                      </m:den>
                    </m:f>
                    <m:nary>
                      <m:naryPr>
                        <m:limLoc m:val="subSup"/>
                        <m:ctrlPr>
                          <a:rPr lang="en-US" sz="2000" b="1" i="1">
                            <a:solidFill>
                              <a:srgbClr val="7030A0"/>
                            </a:solidFill>
                            <a:latin typeface="Cambria Math" panose="02040503050406030204" pitchFamily="18" charset="0"/>
                          </a:rPr>
                        </m:ctrlPr>
                      </m:naryPr>
                      <m:sub>
                        <m:r>
                          <a:rPr lang="en-GB" sz="2000" b="1" i="1">
                            <a:solidFill>
                              <a:srgbClr val="7030A0"/>
                            </a:solidFill>
                            <a:latin typeface="Cambria Math" panose="02040503050406030204" pitchFamily="18" charset="0"/>
                          </a:rPr>
                          <m:t>𝟎</m:t>
                        </m:r>
                      </m:sub>
                      <m:sup>
                        <m:r>
                          <a:rPr lang="en-GB" sz="2000" b="1" i="1">
                            <a:solidFill>
                              <a:srgbClr val="7030A0"/>
                            </a:solidFill>
                            <a:latin typeface="Cambria Math" panose="02040503050406030204" pitchFamily="18" charset="0"/>
                          </a:rPr>
                          <m:t>𝒕</m:t>
                        </m:r>
                      </m:sup>
                      <m:e>
                        <m:r>
                          <a:rPr lang="en-GB" sz="2000" b="1" i="1">
                            <a:solidFill>
                              <a:srgbClr val="7030A0"/>
                            </a:solidFill>
                            <a:latin typeface="Cambria Math" panose="02040503050406030204" pitchFamily="18" charset="0"/>
                          </a:rPr>
                          <m:t>𝒑</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𝝉</m:t>
                        </m:r>
                        <m:r>
                          <a:rPr lang="en-GB" sz="2000" b="1" i="1">
                            <a:solidFill>
                              <a:srgbClr val="7030A0"/>
                            </a:solidFill>
                            <a:latin typeface="Cambria Math" panose="02040503050406030204" pitchFamily="18" charset="0"/>
                          </a:rPr>
                          <m:t>)</m:t>
                        </m:r>
                        <m:func>
                          <m:funcPr>
                            <m:ctrlPr>
                              <a:rPr lang="en-US" sz="2000" b="1" i="1">
                                <a:solidFill>
                                  <a:srgbClr val="7030A0"/>
                                </a:solidFill>
                                <a:latin typeface="Cambria Math" panose="02040503050406030204" pitchFamily="18" charset="0"/>
                              </a:rPr>
                            </m:ctrlPr>
                          </m:funcPr>
                          <m:fName>
                            <m:r>
                              <a:rPr lang="en-US" sz="2000" b="1" i="1">
                                <a:solidFill>
                                  <a:srgbClr val="7030A0"/>
                                </a:solidFill>
                                <a:latin typeface="Cambria Math" panose="02040503050406030204" pitchFamily="18" charset="0"/>
                              </a:rPr>
                              <m:t>𝒔𝒊𝒏</m:t>
                            </m:r>
                          </m:fName>
                          <m:e>
                            <m:d>
                              <m:dPr>
                                <m:begChr m:val="["/>
                                <m:endChr m:val="]"/>
                                <m:ctrlPr>
                                  <a:rPr lang="en-US" sz="2000" b="1" i="1">
                                    <a:solidFill>
                                      <a:srgbClr val="7030A0"/>
                                    </a:solidFill>
                                    <a:latin typeface="Cambria Math" panose="02040503050406030204" pitchFamily="18" charset="0"/>
                                  </a:rPr>
                                </m:ctrlPr>
                              </m:dPr>
                              <m:e>
                                <m:sSub>
                                  <m:sSubPr>
                                    <m:ctrlPr>
                                      <a:rPr lang="en-US" sz="2000" b="1" i="1">
                                        <a:solidFill>
                                          <a:srgbClr val="7030A0"/>
                                        </a:solidFill>
                                        <a:latin typeface="Cambria Math" panose="02040503050406030204" pitchFamily="18" charset="0"/>
                                      </a:rPr>
                                    </m:ctrlPr>
                                  </m:sSubPr>
                                  <m:e>
                                    <m:r>
                                      <a:rPr lang="en-GB" sz="2000" b="1" i="1">
                                        <a:solidFill>
                                          <a:srgbClr val="7030A0"/>
                                        </a:solidFill>
                                        <a:latin typeface="Cambria Math" panose="02040503050406030204" pitchFamily="18" charset="0"/>
                                      </a:rPr>
                                      <m:t>𝝎</m:t>
                                    </m:r>
                                  </m:e>
                                  <m:sub>
                                    <m:r>
                                      <a:rPr lang="en-GB" sz="2000" b="1" i="1">
                                        <a:solidFill>
                                          <a:srgbClr val="7030A0"/>
                                        </a:solidFill>
                                        <a:latin typeface="Cambria Math" panose="02040503050406030204" pitchFamily="18" charset="0"/>
                                      </a:rPr>
                                      <m:t>𝒏</m:t>
                                    </m:r>
                                  </m:sub>
                                </m:sSub>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𝒕</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𝝉</m:t>
                                </m:r>
                                <m:r>
                                  <a:rPr lang="en-GB" sz="2000" b="1" i="1">
                                    <a:solidFill>
                                      <a:srgbClr val="7030A0"/>
                                    </a:solidFill>
                                    <a:latin typeface="Cambria Math" panose="02040503050406030204" pitchFamily="18" charset="0"/>
                                  </a:rPr>
                                  <m:t>)</m:t>
                                </m:r>
                              </m:e>
                            </m:d>
                            <m:r>
                              <a:rPr lang="en-GB" sz="2000" b="1" i="1">
                                <a:solidFill>
                                  <a:srgbClr val="7030A0"/>
                                </a:solidFill>
                                <a:latin typeface="Cambria Math" panose="02040503050406030204" pitchFamily="18" charset="0"/>
                              </a:rPr>
                              <m:t>𝒅</m:t>
                            </m:r>
                            <m:r>
                              <a:rPr lang="en-GB" sz="2000" b="1" i="1">
                                <a:solidFill>
                                  <a:srgbClr val="7030A0"/>
                                </a:solidFill>
                                <a:latin typeface="Cambria Math" panose="02040503050406030204" pitchFamily="18" charset="0"/>
                              </a:rPr>
                              <m:t>𝝉</m:t>
                            </m:r>
                          </m:e>
                        </m:func>
                      </m:e>
                    </m:nary>
                    <m:r>
                      <a:rPr lang="en-GB" sz="2000" b="1" i="1">
                        <a:solidFill>
                          <a:srgbClr val="7030A0"/>
                        </a:solidFill>
                        <a:latin typeface="Cambria Math" panose="02040503050406030204" pitchFamily="18" charset="0"/>
                      </a:rPr>
                      <m:t> </m:t>
                    </m:r>
                    <m:r>
                      <a:rPr lang="ar-SY" sz="2000" b="1" i="1" smtClean="0">
                        <a:solidFill>
                          <a:srgbClr val="7030A0"/>
                        </a:solidFill>
                        <a:latin typeface="Cambria Math" panose="02040503050406030204" pitchFamily="18" charset="0"/>
                      </a:rPr>
                      <m:t>     </m:t>
                    </m:r>
                    <m:d>
                      <m:dPr>
                        <m:ctrlPr>
                          <a:rPr lang="en-GB" sz="2000" b="1" i="1">
                            <a:solidFill>
                              <a:srgbClr val="7030A0"/>
                            </a:solidFill>
                            <a:latin typeface="Cambria Math" panose="02040503050406030204" pitchFamily="18" charset="0"/>
                          </a:rPr>
                        </m:ctrlPr>
                      </m:dPr>
                      <m:e>
                        <m:r>
                          <a:rPr lang="en-GB" sz="2000" b="1" i="1">
                            <a:solidFill>
                              <a:srgbClr val="7030A0"/>
                            </a:solidFill>
                            <a:latin typeface="Cambria Math" panose="02040503050406030204" pitchFamily="18" charset="0"/>
                          </a:rPr>
                          <m:t>𝟒</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𝟐</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𝟒</m:t>
                        </m:r>
                      </m:e>
                    </m:d>
                    <m:r>
                      <a:rPr lang="ar-SY" sz="2000" b="1" i="1" smtClean="0">
                        <a:solidFill>
                          <a:srgbClr val="7030A0"/>
                        </a:solidFill>
                        <a:latin typeface="Cambria Math" panose="02040503050406030204" pitchFamily="18" charset="0"/>
                      </a:rPr>
                      <m:t>    </m:t>
                    </m:r>
                  </m:oMath>
                </a14:m>
                <a:endParaRPr lang="en-US" sz="2000" b="1" dirty="0">
                  <a:solidFill>
                    <a:srgbClr val="7030A0"/>
                  </a:solidFill>
                </a:endParaRPr>
              </a:p>
              <a:p>
                <a:pPr marL="0" indent="0">
                  <a:buNone/>
                </a:pPr>
                <a:r>
                  <a:rPr lang="ar-SY" sz="2800" dirty="0" smtClean="0"/>
                  <a:t> </a:t>
                </a:r>
                <a:r>
                  <a:rPr lang="ar-SY" sz="2800" dirty="0"/>
                  <a:t>للحصول على </a:t>
                </a:r>
                <a:r>
                  <a:rPr lang="ar-SY" sz="2800" dirty="0" smtClean="0"/>
                  <a:t>:</a:t>
                </a:r>
                <a:endParaRPr lang="en-US" sz="2800" dirty="0"/>
              </a:p>
              <a:p>
                <a:pPr marL="0" indent="0">
                  <a:buNone/>
                </a:pPr>
                <a14:m>
                  <m:oMathPara xmlns:m="http://schemas.openxmlformats.org/officeDocument/2006/math">
                    <m:oMathParaPr>
                      <m:jc m:val="centerGroup"/>
                    </m:oMathParaPr>
                    <m:oMath xmlns:m="http://schemas.openxmlformats.org/officeDocument/2006/math">
                      <m:r>
                        <a:rPr lang="en-AU" sz="2800" b="1" i="1" smtClean="0">
                          <a:solidFill>
                            <a:srgbClr val="0E03EF"/>
                          </a:solidFill>
                          <a:latin typeface="Cambria Math" panose="02040503050406030204" pitchFamily="18" charset="0"/>
                        </a:rPr>
                        <m:t>𝒖</m:t>
                      </m:r>
                      <m:d>
                        <m:dPr>
                          <m:ctrlPr>
                            <a:rPr lang="en-US" sz="2800" b="1" i="1">
                              <a:solidFill>
                                <a:srgbClr val="0E03EF"/>
                              </a:solidFill>
                              <a:latin typeface="Cambria Math" panose="02040503050406030204" pitchFamily="18" charset="0"/>
                            </a:rPr>
                          </m:ctrlPr>
                        </m:dPr>
                        <m:e>
                          <m:r>
                            <a:rPr lang="en-AU" sz="2800" b="1" i="1">
                              <a:solidFill>
                                <a:srgbClr val="0E03EF"/>
                              </a:solidFill>
                              <a:latin typeface="Cambria Math" panose="02040503050406030204" pitchFamily="18" charset="0"/>
                            </a:rPr>
                            <m:t>𝒕</m:t>
                          </m:r>
                        </m:e>
                      </m:d>
                      <m:r>
                        <a:rPr lang="en-AU" sz="2800" b="1" i="1">
                          <a:solidFill>
                            <a:srgbClr val="0E03EF"/>
                          </a:solidFill>
                          <a:latin typeface="Cambria Math" panose="02040503050406030204" pitchFamily="18" charset="0"/>
                        </a:rPr>
                        <m:t>=</m:t>
                      </m:r>
                      <m:f>
                        <m:fPr>
                          <m:ctrlPr>
                            <a:rPr lang="en-US" sz="2800" b="1" i="1">
                              <a:solidFill>
                                <a:srgbClr val="0E03EF"/>
                              </a:solidFill>
                              <a:latin typeface="Cambria Math" panose="02040503050406030204" pitchFamily="18" charset="0"/>
                            </a:rPr>
                          </m:ctrlPr>
                        </m:fPr>
                        <m:num>
                          <m:r>
                            <a:rPr lang="en-AU" sz="2800" b="1" i="1">
                              <a:solidFill>
                                <a:srgbClr val="0E03EF"/>
                              </a:solidFill>
                              <a:latin typeface="Cambria Math" panose="02040503050406030204" pitchFamily="18" charset="0"/>
                            </a:rPr>
                            <m:t>𝟏</m:t>
                          </m:r>
                        </m:num>
                        <m:den>
                          <m:r>
                            <a:rPr lang="en-AU" sz="2800" b="1" i="1">
                              <a:solidFill>
                                <a:srgbClr val="0E03EF"/>
                              </a:solidFill>
                              <a:latin typeface="Cambria Math" panose="02040503050406030204" pitchFamily="18" charset="0"/>
                            </a:rPr>
                            <m:t>𝒎</m:t>
                          </m:r>
                          <m:sSub>
                            <m:sSubPr>
                              <m:ctrlPr>
                                <a:rPr lang="en-US" sz="2800" b="1" i="1">
                                  <a:solidFill>
                                    <a:srgbClr val="0E03EF"/>
                                  </a:solidFill>
                                  <a:latin typeface="Cambria Math" panose="02040503050406030204" pitchFamily="18" charset="0"/>
                                </a:rPr>
                              </m:ctrlPr>
                            </m:sSubPr>
                            <m:e>
                              <m:r>
                                <a:rPr lang="en-AU" sz="2800" b="1" i="1">
                                  <a:solidFill>
                                    <a:srgbClr val="0E03EF"/>
                                  </a:solidFill>
                                  <a:latin typeface="Cambria Math" panose="02040503050406030204" pitchFamily="18" charset="0"/>
                                </a:rPr>
                                <m:t>𝝎</m:t>
                              </m:r>
                            </m:e>
                            <m:sub>
                              <m:r>
                                <a:rPr lang="en-AU" sz="2800" b="1" i="1">
                                  <a:solidFill>
                                    <a:srgbClr val="0E03EF"/>
                                  </a:solidFill>
                                  <a:latin typeface="Cambria Math" panose="02040503050406030204" pitchFamily="18" charset="0"/>
                                </a:rPr>
                                <m:t>𝒏</m:t>
                              </m:r>
                            </m:sub>
                          </m:sSub>
                        </m:den>
                      </m:f>
                      <m:nary>
                        <m:naryPr>
                          <m:limLoc m:val="subSup"/>
                          <m:ctrlPr>
                            <a:rPr lang="en-US" sz="2800" b="1" i="1">
                              <a:solidFill>
                                <a:srgbClr val="0E03EF"/>
                              </a:solidFill>
                              <a:latin typeface="Cambria Math" panose="02040503050406030204" pitchFamily="18" charset="0"/>
                            </a:rPr>
                          </m:ctrlPr>
                        </m:naryPr>
                        <m:sub>
                          <m:r>
                            <a:rPr lang="en-AU" sz="2800" b="1" i="1">
                              <a:solidFill>
                                <a:srgbClr val="0E03EF"/>
                              </a:solidFill>
                              <a:latin typeface="Cambria Math" panose="02040503050406030204" pitchFamily="18" charset="0"/>
                            </a:rPr>
                            <m:t>𝟎</m:t>
                          </m:r>
                        </m:sub>
                        <m:sup>
                          <m:r>
                            <a:rPr lang="en-AU" sz="2800" b="1" i="1">
                              <a:solidFill>
                                <a:srgbClr val="0E03EF"/>
                              </a:solidFill>
                              <a:latin typeface="Cambria Math" panose="02040503050406030204" pitchFamily="18" charset="0"/>
                            </a:rPr>
                            <m:t>𝒕</m:t>
                          </m:r>
                        </m:sup>
                        <m:e>
                          <m:f>
                            <m:fPr>
                              <m:ctrlPr>
                                <a:rPr lang="en-US" sz="2800" b="1" i="1">
                                  <a:solidFill>
                                    <a:srgbClr val="0E03EF"/>
                                  </a:solidFill>
                                  <a:latin typeface="Cambria Math" panose="02040503050406030204" pitchFamily="18" charset="0"/>
                                </a:rPr>
                              </m:ctrlPr>
                            </m:fPr>
                            <m:num>
                              <m:sSub>
                                <m:sSubPr>
                                  <m:ctrlPr>
                                    <a:rPr lang="en-US" sz="2800" b="1" i="1">
                                      <a:solidFill>
                                        <a:srgbClr val="0E03EF"/>
                                      </a:solidFill>
                                      <a:latin typeface="Cambria Math" panose="02040503050406030204" pitchFamily="18" charset="0"/>
                                    </a:rPr>
                                  </m:ctrlPr>
                                </m:sSubPr>
                                <m:e>
                                  <m:r>
                                    <a:rPr lang="en-AU" sz="2800" b="1" i="1">
                                      <a:solidFill>
                                        <a:srgbClr val="0E03EF"/>
                                      </a:solidFill>
                                      <a:latin typeface="Cambria Math" panose="02040503050406030204" pitchFamily="18" charset="0"/>
                                    </a:rPr>
                                    <m:t>𝒑</m:t>
                                  </m:r>
                                </m:e>
                                <m:sub>
                                  <m:r>
                                    <a:rPr lang="en-AU" sz="2800" b="1" i="1">
                                      <a:solidFill>
                                        <a:srgbClr val="0E03EF"/>
                                      </a:solidFill>
                                      <a:latin typeface="Cambria Math" panose="02040503050406030204" pitchFamily="18" charset="0"/>
                                    </a:rPr>
                                    <m:t>𝟎</m:t>
                                  </m:r>
                                </m:sub>
                              </m:sSub>
                            </m:num>
                            <m:den>
                              <m:sSub>
                                <m:sSubPr>
                                  <m:ctrlPr>
                                    <a:rPr lang="en-US" sz="2800" b="1" i="1">
                                      <a:solidFill>
                                        <a:srgbClr val="0E03EF"/>
                                      </a:solidFill>
                                      <a:latin typeface="Cambria Math" panose="02040503050406030204" pitchFamily="18" charset="0"/>
                                    </a:rPr>
                                  </m:ctrlPr>
                                </m:sSubPr>
                                <m:e>
                                  <m:r>
                                    <a:rPr lang="en-AU" sz="2800" b="1" i="1">
                                      <a:solidFill>
                                        <a:srgbClr val="0E03EF"/>
                                      </a:solidFill>
                                      <a:latin typeface="Cambria Math" panose="02040503050406030204" pitchFamily="18" charset="0"/>
                                    </a:rPr>
                                    <m:t>𝒕</m:t>
                                  </m:r>
                                </m:e>
                                <m:sub>
                                  <m:r>
                                    <a:rPr lang="en-AU" sz="2800" b="1" i="1">
                                      <a:solidFill>
                                        <a:srgbClr val="0E03EF"/>
                                      </a:solidFill>
                                      <a:latin typeface="Cambria Math" panose="02040503050406030204" pitchFamily="18" charset="0"/>
                                    </a:rPr>
                                    <m:t>𝒓</m:t>
                                  </m:r>
                                </m:sub>
                              </m:sSub>
                            </m:den>
                          </m:f>
                        </m:e>
                      </m:nary>
                      <m:r>
                        <a:rPr lang="en-AU" sz="2800" b="1" i="1">
                          <a:solidFill>
                            <a:srgbClr val="0E03EF"/>
                          </a:solidFill>
                          <a:latin typeface="Cambria Math" panose="02040503050406030204" pitchFamily="18" charset="0"/>
                        </a:rPr>
                        <m:t>𝝉</m:t>
                      </m:r>
                      <m:func>
                        <m:funcPr>
                          <m:ctrlPr>
                            <a:rPr lang="en-US" sz="2800" b="1" i="1">
                              <a:solidFill>
                                <a:srgbClr val="0E03EF"/>
                              </a:solidFill>
                              <a:latin typeface="Cambria Math" panose="02040503050406030204" pitchFamily="18" charset="0"/>
                            </a:rPr>
                          </m:ctrlPr>
                        </m:funcPr>
                        <m:fName>
                          <m:r>
                            <a:rPr lang="en-AU" sz="2800" b="1" i="1">
                              <a:solidFill>
                                <a:srgbClr val="0E03EF"/>
                              </a:solidFill>
                              <a:latin typeface="Cambria Math" panose="02040503050406030204" pitchFamily="18" charset="0"/>
                            </a:rPr>
                            <m:t>𝒔𝒊𝒏</m:t>
                          </m:r>
                        </m:fName>
                        <m:e>
                          <m:sSub>
                            <m:sSubPr>
                              <m:ctrlPr>
                                <a:rPr lang="en-US" sz="2800" b="1" i="1">
                                  <a:solidFill>
                                    <a:srgbClr val="0E03EF"/>
                                  </a:solidFill>
                                  <a:latin typeface="Cambria Math" panose="02040503050406030204" pitchFamily="18" charset="0"/>
                                </a:rPr>
                              </m:ctrlPr>
                            </m:sSubPr>
                            <m:e>
                              <m:r>
                                <a:rPr lang="en-AU" sz="2800" b="1" i="1">
                                  <a:solidFill>
                                    <a:srgbClr val="0E03EF"/>
                                  </a:solidFill>
                                  <a:latin typeface="Cambria Math" panose="02040503050406030204" pitchFamily="18" charset="0"/>
                                </a:rPr>
                                <m:t>𝝎</m:t>
                              </m:r>
                            </m:e>
                            <m:sub>
                              <m:r>
                                <a:rPr lang="en-AU" sz="2800" b="1" i="1">
                                  <a:solidFill>
                                    <a:srgbClr val="0E03EF"/>
                                  </a:solidFill>
                                  <a:latin typeface="Cambria Math" panose="02040503050406030204" pitchFamily="18" charset="0"/>
                                </a:rPr>
                                <m:t>𝒏</m:t>
                              </m:r>
                            </m:sub>
                          </m:sSub>
                          <m:d>
                            <m:dPr>
                              <m:ctrlPr>
                                <a:rPr lang="en-US" sz="2800" b="1" i="1">
                                  <a:solidFill>
                                    <a:srgbClr val="0E03EF"/>
                                  </a:solidFill>
                                  <a:latin typeface="Cambria Math" panose="02040503050406030204" pitchFamily="18" charset="0"/>
                                </a:rPr>
                              </m:ctrlPr>
                            </m:dPr>
                            <m:e>
                              <m:r>
                                <a:rPr lang="en-AU" sz="2800" b="1" i="1">
                                  <a:solidFill>
                                    <a:srgbClr val="0E03EF"/>
                                  </a:solidFill>
                                  <a:latin typeface="Cambria Math" panose="02040503050406030204" pitchFamily="18" charset="0"/>
                                </a:rPr>
                                <m:t>𝒕</m:t>
                              </m:r>
                              <m:r>
                                <a:rPr lang="en-AU" sz="2800" b="1" i="1">
                                  <a:solidFill>
                                    <a:srgbClr val="0E03EF"/>
                                  </a:solidFill>
                                  <a:latin typeface="Cambria Math" panose="02040503050406030204" pitchFamily="18" charset="0"/>
                                </a:rPr>
                                <m:t>−</m:t>
                              </m:r>
                              <m:r>
                                <a:rPr lang="en-AU" sz="2800" b="1" i="1">
                                  <a:solidFill>
                                    <a:srgbClr val="0E03EF"/>
                                  </a:solidFill>
                                  <a:latin typeface="Cambria Math" panose="02040503050406030204" pitchFamily="18" charset="0"/>
                                </a:rPr>
                                <m:t>𝝉</m:t>
                              </m:r>
                            </m:e>
                          </m:d>
                          <m:r>
                            <a:rPr lang="en-AU" sz="2800" b="1" i="1">
                              <a:solidFill>
                                <a:srgbClr val="0E03EF"/>
                              </a:solidFill>
                              <a:latin typeface="Cambria Math" panose="02040503050406030204" pitchFamily="18" charset="0"/>
                            </a:rPr>
                            <m:t>𝒅</m:t>
                          </m:r>
                          <m:r>
                            <a:rPr lang="en-AU" sz="2800" b="1" i="1">
                              <a:solidFill>
                                <a:srgbClr val="0E03EF"/>
                              </a:solidFill>
                              <a:latin typeface="Cambria Math" panose="02040503050406030204" pitchFamily="18" charset="0"/>
                            </a:rPr>
                            <m:t>𝝉</m:t>
                          </m:r>
                        </m:e>
                      </m:func>
                    </m:oMath>
                  </m:oMathPara>
                </a14:m>
                <a:endParaRPr lang="en-US" sz="2800" b="1" dirty="0"/>
              </a:p>
              <a:p>
                <a:endParaRPr lang="ar-SY"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 y="944562"/>
                <a:ext cx="8915400" cy="5608638"/>
              </a:xfrm>
              <a:blipFill rotWithShape="0">
                <a:blip r:embed="rId2"/>
                <a:stretch>
                  <a:fillRect l="-1984" t="-1413" r="-1368"/>
                </a:stretch>
              </a:blipFill>
            </p:spPr>
            <p:txBody>
              <a:bodyPr/>
              <a:lstStyle/>
              <a:p>
                <a:r>
                  <a:rPr lang="ar-SY">
                    <a:noFill/>
                  </a:rPr>
                  <a:t> </a:t>
                </a:r>
              </a:p>
            </p:txBody>
          </p:sp>
        </mc:Fallback>
      </mc:AlternateContent>
      <p:sp>
        <p:nvSpPr>
          <p:cNvPr id="4" name="Date Placeholder 3"/>
          <p:cNvSpPr>
            <a:spLocks noGrp="1"/>
          </p:cNvSpPr>
          <p:nvPr>
            <p:ph type="dt" sz="half" idx="10"/>
          </p:nvPr>
        </p:nvSpPr>
        <p:spPr>
          <a:xfrm>
            <a:off x="6818779" y="6379135"/>
            <a:ext cx="2133600" cy="365125"/>
          </a:xfrm>
        </p:spPr>
        <p:txBody>
          <a:bodyPr/>
          <a:lstStyle/>
          <a:p>
            <a:pPr>
              <a:defRPr/>
            </a:pPr>
            <a:fld id="{3DC35598-70D3-467C-AE0A-C9730BC68733}" type="datetime9">
              <a:rPr lang="ar-SY" smtClean="0"/>
              <a:pPr>
                <a:defRPr/>
              </a:pPr>
              <a:t>29 حزيران 2019</a:t>
            </a:fld>
            <a:endParaRPr lang="en-US" dirty="0"/>
          </a:p>
        </p:txBody>
      </p:sp>
      <p:sp>
        <p:nvSpPr>
          <p:cNvPr id="5" name="Footer Placeholder 4"/>
          <p:cNvSpPr>
            <a:spLocks noGrp="1"/>
          </p:cNvSpPr>
          <p:nvPr>
            <p:ph type="ftr" sz="quarter" idx="11"/>
          </p:nvPr>
        </p:nvSpPr>
        <p:spPr>
          <a:xfrm>
            <a:off x="4191000" y="6454775"/>
            <a:ext cx="2895600" cy="365125"/>
          </a:xfrm>
        </p:spPr>
        <p:txBody>
          <a:bodyPr/>
          <a:lstStyle/>
          <a:p>
            <a:pPr>
              <a:defRPr/>
            </a:pPr>
            <a:r>
              <a:rPr lang="en-US" dirty="0" err="1" smtClean="0"/>
              <a:t>dr.hala</a:t>
            </a:r>
            <a:r>
              <a:rPr lang="en-US" dirty="0" smtClean="0"/>
              <a:t> Hasan</a:t>
            </a:r>
            <a:endParaRPr lang="en-US" dirty="0"/>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19</a:t>
            </a:fld>
            <a:endParaRPr lang="en-US" dirty="0"/>
          </a:p>
        </p:txBody>
      </p:sp>
    </p:spTree>
    <p:extLst>
      <p:ext uri="{BB962C8B-B14F-4D97-AF65-F5344CB8AC3E}">
        <p14:creationId xmlns:p14="http://schemas.microsoft.com/office/powerpoint/2010/main" val="3937494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59" y="115094"/>
            <a:ext cx="2133600" cy="411162"/>
          </a:xfrm>
        </p:spPr>
        <p:txBody>
          <a:bodyPr/>
          <a:lstStyle/>
          <a:p>
            <a:r>
              <a:rPr lang="ar-SY" dirty="0" smtClean="0"/>
              <a:t>مقدمة </a:t>
            </a:r>
            <a:endParaRPr lang="ar-SY"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6200" y="580044"/>
                <a:ext cx="8991600" cy="5776306"/>
              </a:xfrm>
            </p:spPr>
            <p:txBody>
              <a:bodyPr/>
              <a:lstStyle/>
              <a:p>
                <a:pPr marL="174625" indent="-174625"/>
                <a:r>
                  <a:rPr lang="ar-SY" sz="2400" dirty="0"/>
                  <a:t>في كثير من المواقع العملية فإن الاثارة الديناميكية ليست توافقية ولا دورية وبالتالي سوف </a:t>
                </a:r>
                <a:r>
                  <a:rPr lang="ar-SY" sz="2400" dirty="0">
                    <a:solidFill>
                      <a:srgbClr val="FF0000"/>
                    </a:solidFill>
                  </a:rPr>
                  <a:t>ندرس الاستجابة الديناميكية للجمل وحيدة درجة الحرية للاثارات المتغيرة </a:t>
                </a:r>
                <a:r>
                  <a:rPr lang="ar-SY" sz="2400" dirty="0" smtClean="0">
                    <a:solidFill>
                      <a:srgbClr val="FF0000"/>
                    </a:solidFill>
                  </a:rPr>
                  <a:t>مع الزمن باستخدام  تكامل </a:t>
                </a:r>
                <a:r>
                  <a:rPr lang="ar-SY" sz="2400" dirty="0">
                    <a:solidFill>
                      <a:srgbClr val="FF0000"/>
                    </a:solidFill>
                  </a:rPr>
                  <a:t>دوهامل </a:t>
                </a:r>
                <a:r>
                  <a:rPr lang="ar-SY" sz="2400" dirty="0"/>
                  <a:t>, </a:t>
                </a:r>
                <a:r>
                  <a:rPr lang="ar-SY" sz="2400" dirty="0" smtClean="0"/>
                  <a:t> وهومشتق  </a:t>
                </a:r>
                <a:r>
                  <a:rPr lang="ar-SY" sz="2400" dirty="0"/>
                  <a:t>في القسم </a:t>
                </a:r>
                <a:r>
                  <a:rPr lang="en-GB" sz="2400" i="1" dirty="0"/>
                  <a:t>A</a:t>
                </a:r>
                <a:r>
                  <a:rPr lang="ar-SY" sz="2400" dirty="0"/>
                  <a:t> من </a:t>
                </a:r>
                <a:r>
                  <a:rPr lang="ar-SY" sz="2400" dirty="0" smtClean="0"/>
                  <a:t>الفصل 4 .</a:t>
                </a:r>
              </a:p>
              <a:p>
                <a:pPr marL="174625" indent="-174625"/>
                <a:r>
                  <a:rPr lang="ar-SY" sz="2400" dirty="0" smtClean="0"/>
                  <a:t> </a:t>
                </a:r>
                <a:r>
                  <a:rPr lang="ar-SY" sz="2400" dirty="0">
                    <a:solidFill>
                      <a:srgbClr val="0E03EF"/>
                    </a:solidFill>
                  </a:rPr>
                  <a:t>تم استخدام هذه النتيجة في القسم </a:t>
                </a:r>
                <a:r>
                  <a:rPr lang="en-GB" sz="2400" i="1" dirty="0">
                    <a:solidFill>
                      <a:srgbClr val="0E03EF"/>
                    </a:solidFill>
                  </a:rPr>
                  <a:t>B</a:t>
                </a:r>
                <a:r>
                  <a:rPr lang="ar-SY" sz="2400" dirty="0">
                    <a:solidFill>
                      <a:srgbClr val="0E03EF"/>
                    </a:solidFill>
                  </a:rPr>
                  <a:t> لدراسة استجابة الجمل للقوة الثابتة القدر والقوى المتزايدة خطياً والقوة </a:t>
                </a:r>
                <a:r>
                  <a:rPr lang="ar-SY" sz="2400" dirty="0" smtClean="0">
                    <a:solidFill>
                      <a:srgbClr val="0E03EF"/>
                    </a:solidFill>
                  </a:rPr>
                  <a:t>مع </a:t>
                </a:r>
                <a:r>
                  <a:rPr lang="ar-SY" sz="2400" dirty="0">
                    <a:solidFill>
                      <a:srgbClr val="0E03EF"/>
                    </a:solidFill>
                  </a:rPr>
                  <a:t>تزايد لا محدود للزمن . توضح هذه النتائج كم تتأثر الاستجابة الديناميكية للجمل بتزايد </a:t>
                </a:r>
                <a:r>
                  <a:rPr lang="ar-SY" sz="2400" dirty="0" smtClean="0">
                    <a:solidFill>
                      <a:srgbClr val="0E03EF"/>
                    </a:solidFill>
                  </a:rPr>
                  <a:t>الوقت.</a:t>
                </a:r>
              </a:p>
              <a:p>
                <a:pPr marL="174625" indent="-174625"/>
                <a:r>
                  <a:rPr lang="ar-SY" sz="2400" dirty="0" smtClean="0"/>
                  <a:t> </a:t>
                </a:r>
                <a:r>
                  <a:rPr lang="ar-SY" sz="2400" dirty="0" smtClean="0">
                    <a:solidFill>
                      <a:srgbClr val="00B050"/>
                    </a:solidFill>
                  </a:rPr>
                  <a:t>تم </a:t>
                </a:r>
                <a:r>
                  <a:rPr lang="ar-SY" sz="2400" dirty="0">
                    <a:solidFill>
                      <a:srgbClr val="00B050"/>
                    </a:solidFill>
                  </a:rPr>
                  <a:t>التركيز في القسم </a:t>
                </a:r>
                <a:r>
                  <a:rPr lang="en-AU" sz="2400" i="1" dirty="0">
                    <a:solidFill>
                      <a:srgbClr val="00B050"/>
                    </a:solidFill>
                  </a:rPr>
                  <a:t>C </a:t>
                </a:r>
                <a:r>
                  <a:rPr lang="ar-SY" sz="2400" dirty="0">
                    <a:solidFill>
                      <a:srgbClr val="00B050"/>
                    </a:solidFill>
                  </a:rPr>
                  <a:t> على نوع هام من الإثارات وهي التي تتألف بشكل جوهري من نبضة وحيدة </a:t>
                </a:r>
                <a:r>
                  <a:rPr lang="ar-SY" sz="2400" dirty="0" smtClean="0"/>
                  <a:t>.</a:t>
                </a:r>
              </a:p>
              <a:p>
                <a:pPr marL="174625" indent="-174625"/>
                <a:r>
                  <a:rPr lang="ar-SY" sz="2400" dirty="0" smtClean="0"/>
                  <a:t>كما سيتم </a:t>
                </a:r>
                <a:r>
                  <a:rPr lang="ar-SY" sz="2400" dirty="0"/>
                  <a:t>دراسة تغير زمن الاستجابة للقوى النبضية الثلاث </a:t>
                </a:r>
                <a:r>
                  <a:rPr lang="ar-SY" sz="2400" dirty="0" smtClean="0"/>
                  <a:t>المختلفة</a:t>
                </a:r>
              </a:p>
              <a:p>
                <a:pPr marL="174625" indent="-174625"/>
                <a:r>
                  <a:rPr lang="ar-SY" sz="2400" dirty="0" smtClean="0"/>
                  <a:t>كما سيتم </a:t>
                </a:r>
                <a:r>
                  <a:rPr lang="ar-SY" sz="2400" dirty="0"/>
                  <a:t>عرض </a:t>
                </a:r>
                <a:r>
                  <a:rPr lang="ar-SY" sz="2400" dirty="0" smtClean="0"/>
                  <a:t>طيف </a:t>
                </a:r>
                <a:r>
                  <a:rPr lang="ar-SY" sz="2400" dirty="0"/>
                  <a:t>الهزة ليمثل بشكل تخطيطي الاستجابة العظمى كتابع لـ </a:t>
                </a:r>
                <a14:m>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𝑡</m:t>
                        </m:r>
                      </m:e>
                      <m:sub>
                        <m:r>
                          <a:rPr lang="en-GB" sz="2400" i="1">
                            <a:latin typeface="Cambria Math" panose="02040503050406030204" pitchFamily="18" charset="0"/>
                          </a:rPr>
                          <m:t>𝑑</m:t>
                        </m:r>
                      </m:sub>
                    </m:sSub>
                    <m:r>
                      <a:rPr lang="en-GB" sz="2400" i="1">
                        <a:latin typeface="Cambria Math" panose="02040503050406030204" pitchFamily="18" charset="0"/>
                      </a:rPr>
                      <m:t>/</m:t>
                    </m:r>
                    <m:sSub>
                      <m:sSubPr>
                        <m:ctrlPr>
                          <a:rPr lang="en-US" sz="2400" i="1">
                            <a:latin typeface="Cambria Math" panose="02040503050406030204" pitchFamily="18" charset="0"/>
                          </a:rPr>
                        </m:ctrlPr>
                      </m:sSubPr>
                      <m:e>
                        <m:r>
                          <a:rPr lang="en-GB" sz="2400" i="1">
                            <a:latin typeface="Cambria Math" panose="02040503050406030204" pitchFamily="18" charset="0"/>
                          </a:rPr>
                          <m:t>𝑇</m:t>
                        </m:r>
                      </m:e>
                      <m:sub>
                        <m:r>
                          <a:rPr lang="en-GB" sz="2400" i="1">
                            <a:latin typeface="Cambria Math" panose="02040503050406030204" pitchFamily="18" charset="0"/>
                          </a:rPr>
                          <m:t>𝑛</m:t>
                        </m:r>
                      </m:sub>
                    </m:sSub>
                  </m:oMath>
                </a14:m>
                <a:r>
                  <a:rPr lang="ar-SY" sz="2400" dirty="0" smtClean="0"/>
                  <a:t>,  نسبة </a:t>
                </a:r>
                <a:r>
                  <a:rPr lang="ar-SY" sz="2400" dirty="0"/>
                  <a:t>مدة النبضة لدور الاهتزاز الطبيعي .بعدها يتم توضيح أن الاستجابة للقوى النبضية القصيرة هي بشكل أساسي مستقلة عن شكل </a:t>
                </a:r>
                <a:r>
                  <a:rPr lang="ar-SY" sz="2400" dirty="0" smtClean="0"/>
                  <a:t>النبضة، </a:t>
                </a:r>
                <a:r>
                  <a:rPr lang="ar-SY" sz="2400" dirty="0"/>
                  <a:t>ويمكن تحديد هذه الاستجابة باستخدام فقط مساحة النبضة . أغلب التحاليل والنتائج المعروضة هي من أجل الجمل الغير مخمدة وذلك لأن تأثير التخامد على الاستجابة للاثارة وحيدة النبضة غير </a:t>
                </a:r>
                <a:r>
                  <a:rPr lang="ar-SY" sz="2400" dirty="0" smtClean="0"/>
                  <a:t>هامه، حيث </a:t>
                </a:r>
                <a:r>
                  <a:rPr lang="ar-SY" sz="2400" dirty="0"/>
                  <a:t>تم توضيح ذلك حتى نهاية الفصل .</a:t>
                </a:r>
                <a:endParaRPr lang="en-US" sz="2400" i="1" dirty="0"/>
              </a:p>
              <a:p>
                <a:endParaRPr lang="ar-SY"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580044"/>
                <a:ext cx="8991600" cy="5776306"/>
              </a:xfrm>
              <a:blipFill>
                <a:blip r:embed="rId2"/>
                <a:stretch>
                  <a:fillRect l="-678" t="-738" r="-949" b="-390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2</a:t>
            </a:fld>
            <a:endParaRPr lang="en-US"/>
          </a:p>
        </p:txBody>
      </p:sp>
    </p:spTree>
    <p:extLst>
      <p:ext uri="{BB962C8B-B14F-4D97-AF65-F5344CB8AC3E}">
        <p14:creationId xmlns:p14="http://schemas.microsoft.com/office/powerpoint/2010/main" val="2323437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20</a:t>
            </a:fld>
            <a:endParaRPr lang="en-US"/>
          </a:p>
        </p:txBody>
      </p:sp>
      <p:pic>
        <p:nvPicPr>
          <p:cNvPr id="11" name="Picture 10"/>
          <p:cNvPicPr>
            <a:picLocks noChangeAspect="1"/>
          </p:cNvPicPr>
          <p:nvPr/>
        </p:nvPicPr>
        <p:blipFill>
          <a:blip r:embed="rId2"/>
          <a:stretch>
            <a:fillRect/>
          </a:stretch>
        </p:blipFill>
        <p:spPr>
          <a:xfrm>
            <a:off x="217394" y="145437"/>
            <a:ext cx="8763000" cy="2971800"/>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190500" y="3130684"/>
                <a:ext cx="8763000" cy="3590791"/>
              </a:xfrm>
              <a:prstGeom prst="rect">
                <a:avLst/>
              </a:prstGeom>
              <a:solidFill>
                <a:schemeClr val="accent6">
                  <a:lumMod val="20000"/>
                  <a:lumOff val="80000"/>
                </a:schemeClr>
              </a:solidFill>
            </p:spPr>
            <p:txBody>
              <a:bodyPr wrap="square">
                <a:spAutoFit/>
              </a:bodyPr>
              <a:lstStyle/>
              <a:p>
                <a:pPr algn="r" rtl="1">
                  <a:spcAft>
                    <a:spcPts val="1000"/>
                  </a:spcAft>
                </a:pPr>
                <a:r>
                  <a:rPr lang="ar-SY" b="1" dirty="0">
                    <a:latin typeface="Calibri" panose="020F0502020204030204" pitchFamily="34" charset="0"/>
                    <a:ea typeface="Times New Roman" panose="02020603050405020304" pitchFamily="18" charset="0"/>
                  </a:rPr>
                  <a:t>يتم تقييم هذا التكامل وتبسيطه للحصول على </a:t>
                </a:r>
                <a:endParaRPr lang="en-US" b="1" dirty="0">
                  <a:latin typeface="Calibri" panose="020F0502020204030204" pitchFamily="34" charset="0"/>
                  <a:ea typeface="Times New Roman" panose="02020603050405020304" pitchFamily="18" charset="0"/>
                </a:endParaRPr>
              </a:p>
              <a:p>
                <a:pPr algn="ctr" rtl="1">
                  <a:spcAft>
                    <a:spcPts val="1000"/>
                  </a:spcAft>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Times New Roman" panose="02020603050405020304" pitchFamily="18" charset="0"/>
                        </a:rPr>
                        <m:t>𝒖</m:t>
                      </m:r>
                      <m:d>
                        <m:dPr>
                          <m:ctrlPr>
                            <a:rPr lang="en-US" b="1" i="1">
                              <a:latin typeface="Cambria Math" panose="02040503050406030204" pitchFamily="18" charset="0"/>
                              <a:ea typeface="Times New Roman" panose="02020603050405020304" pitchFamily="18" charset="0"/>
                            </a:rPr>
                          </m:ctrlPr>
                        </m:dPr>
                        <m:e>
                          <m:r>
                            <a:rPr lang="en-US" b="1" i="1">
                              <a:latin typeface="Cambria Math" panose="02040503050406030204" pitchFamily="18" charset="0"/>
                              <a:ea typeface="Times New Roman" panose="02020603050405020304" pitchFamily="18" charset="0"/>
                            </a:rPr>
                            <m:t>𝒕</m:t>
                          </m:r>
                        </m:e>
                      </m:d>
                      <m:r>
                        <a:rPr lang="en-US"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d>
                            <m:dPr>
                              <m:ctrlPr>
                                <a:rPr lang="en-US" b="1" i="1">
                                  <a:latin typeface="Cambria Math" panose="02040503050406030204" pitchFamily="18" charset="0"/>
                                  <a:ea typeface="Times New Roman" panose="02020603050405020304" pitchFamily="18" charset="0"/>
                                </a:rPr>
                              </m:ctrlPr>
                            </m:dPr>
                            <m:e>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𝒖</m:t>
                                  </m:r>
                                </m:e>
                                <m:sub>
                                  <m:r>
                                    <a:rPr lang="en-AU" b="1" i="1">
                                      <a:latin typeface="Cambria Math" panose="02040503050406030204" pitchFamily="18" charset="0"/>
                                      <a:ea typeface="Times New Roman" panose="02020603050405020304" pitchFamily="18" charset="0"/>
                                    </a:rPr>
                                    <m:t>𝒔𝒕</m:t>
                                  </m:r>
                                </m:sub>
                              </m:sSub>
                            </m:e>
                          </m:d>
                        </m:e>
                        <m:sub>
                          <m:r>
                            <a:rPr lang="en-AU" b="1" i="1">
                              <a:latin typeface="Cambria Math" panose="02040503050406030204" pitchFamily="18" charset="0"/>
                              <a:ea typeface="Times New Roman" panose="02020603050405020304" pitchFamily="18" charset="0"/>
                            </a:rPr>
                            <m:t>𝟎</m:t>
                          </m:r>
                        </m:sub>
                      </m:sSub>
                      <m:d>
                        <m:dPr>
                          <m:ctrlPr>
                            <a:rPr lang="en-US" b="1" i="1">
                              <a:latin typeface="Cambria Math" panose="02040503050406030204" pitchFamily="18" charset="0"/>
                              <a:ea typeface="Times New Roman" panose="02020603050405020304" pitchFamily="18" charset="0"/>
                            </a:rPr>
                          </m:ctrlPr>
                        </m:dPr>
                        <m:e>
                          <m:f>
                            <m:fPr>
                              <m:ctrlPr>
                                <a:rPr lang="en-US" b="1" i="1">
                                  <a:latin typeface="Cambria Math" panose="02040503050406030204" pitchFamily="18" charset="0"/>
                                  <a:ea typeface="Times New Roman" panose="02020603050405020304" pitchFamily="18" charset="0"/>
                                </a:rPr>
                              </m:ctrlPr>
                            </m:fPr>
                            <m:num>
                              <m:r>
                                <a:rPr lang="en-AU" b="1" i="1">
                                  <a:latin typeface="Cambria Math" panose="02040503050406030204" pitchFamily="18" charset="0"/>
                                  <a:ea typeface="Times New Roman" panose="02020603050405020304" pitchFamily="18" charset="0"/>
                                </a:rPr>
                                <m:t>𝒕</m:t>
                              </m:r>
                            </m:num>
                            <m:den>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𝒕</m:t>
                                  </m:r>
                                </m:e>
                                <m:sub>
                                  <m:r>
                                    <a:rPr lang="en-AU" b="1" i="1">
                                      <a:latin typeface="Cambria Math" panose="02040503050406030204" pitchFamily="18" charset="0"/>
                                      <a:ea typeface="Times New Roman" panose="02020603050405020304" pitchFamily="18" charset="0"/>
                                    </a:rPr>
                                    <m:t>𝒓</m:t>
                                  </m:r>
                                </m:sub>
                              </m:sSub>
                            </m:den>
                          </m:f>
                          <m:r>
                            <a:rPr lang="en-AU" b="1" i="1">
                              <a:latin typeface="Cambria Math" panose="02040503050406030204" pitchFamily="18" charset="0"/>
                              <a:ea typeface="Times New Roman" panose="02020603050405020304" pitchFamily="18" charset="0"/>
                            </a:rPr>
                            <m:t>−</m:t>
                          </m:r>
                          <m:f>
                            <m:fPr>
                              <m:ctrlPr>
                                <a:rPr lang="en-US" b="1" i="1">
                                  <a:latin typeface="Cambria Math" panose="02040503050406030204" pitchFamily="18" charset="0"/>
                                  <a:ea typeface="Times New Roman" panose="02020603050405020304" pitchFamily="18" charset="0"/>
                                </a:rPr>
                              </m:ctrlPr>
                            </m:fPr>
                            <m:num>
                              <m:func>
                                <m:funcPr>
                                  <m:ctrlPr>
                                    <a:rPr lang="en-US" b="1" i="1">
                                      <a:latin typeface="Cambria Math" panose="02040503050406030204" pitchFamily="18" charset="0"/>
                                      <a:ea typeface="Times New Roman" panose="02020603050405020304" pitchFamily="18" charset="0"/>
                                    </a:rPr>
                                  </m:ctrlPr>
                                </m:funcPr>
                                <m:fName>
                                  <m:r>
                                    <a:rPr lang="en-AU" b="1" i="1">
                                      <a:latin typeface="Cambria Math" panose="02040503050406030204" pitchFamily="18" charset="0"/>
                                      <a:ea typeface="Times New Roman" panose="02020603050405020304" pitchFamily="18" charset="0"/>
                                    </a:rPr>
                                    <m:t>𝒔𝒊𝒏</m:t>
                                  </m:r>
                                </m:fName>
                                <m:e>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𝝎</m:t>
                                      </m:r>
                                    </m:e>
                                    <m:sub>
                                      <m:r>
                                        <a:rPr lang="en-AU" b="1" i="1">
                                          <a:latin typeface="Cambria Math" panose="02040503050406030204" pitchFamily="18" charset="0"/>
                                          <a:ea typeface="Times New Roman" panose="02020603050405020304" pitchFamily="18" charset="0"/>
                                        </a:rPr>
                                        <m:t>𝒏</m:t>
                                      </m:r>
                                    </m:sub>
                                  </m:sSub>
                                  <m:r>
                                    <a:rPr lang="en-AU" b="1" i="1">
                                      <a:latin typeface="Cambria Math" panose="02040503050406030204" pitchFamily="18" charset="0"/>
                                      <a:ea typeface="Times New Roman" panose="02020603050405020304" pitchFamily="18" charset="0"/>
                                    </a:rPr>
                                    <m:t>𝒕</m:t>
                                  </m:r>
                                </m:e>
                              </m:func>
                            </m:num>
                            <m:den>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𝝎</m:t>
                                  </m:r>
                                </m:e>
                                <m:sub>
                                  <m:r>
                                    <a:rPr lang="en-AU" b="1" i="1">
                                      <a:latin typeface="Cambria Math" panose="02040503050406030204" pitchFamily="18" charset="0"/>
                                      <a:ea typeface="Times New Roman" panose="02020603050405020304" pitchFamily="18" charset="0"/>
                                    </a:rPr>
                                    <m:t>𝒏</m:t>
                                  </m:r>
                                </m:sub>
                              </m:sSub>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𝒕</m:t>
                                  </m:r>
                                </m:e>
                                <m:sub>
                                  <m:r>
                                    <a:rPr lang="en-AU" b="1" i="1">
                                      <a:latin typeface="Cambria Math" panose="02040503050406030204" pitchFamily="18" charset="0"/>
                                      <a:ea typeface="Times New Roman" panose="02020603050405020304" pitchFamily="18" charset="0"/>
                                    </a:rPr>
                                    <m:t>𝒓</m:t>
                                  </m:r>
                                </m:sub>
                              </m:sSub>
                            </m:den>
                          </m:f>
                        </m:e>
                      </m:d>
                      <m:r>
                        <a:rPr lang="en-AU"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d>
                            <m:dPr>
                              <m:ctrlPr>
                                <a:rPr lang="en-US" b="1" i="1">
                                  <a:latin typeface="Cambria Math" panose="02040503050406030204" pitchFamily="18" charset="0"/>
                                  <a:ea typeface="Times New Roman" panose="02020603050405020304" pitchFamily="18" charset="0"/>
                                </a:rPr>
                              </m:ctrlPr>
                            </m:dPr>
                            <m:e>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𝒖</m:t>
                                  </m:r>
                                </m:e>
                                <m:sub>
                                  <m:r>
                                    <a:rPr lang="en-AU" b="1" i="1">
                                      <a:latin typeface="Cambria Math" panose="02040503050406030204" pitchFamily="18" charset="0"/>
                                      <a:ea typeface="Times New Roman" panose="02020603050405020304" pitchFamily="18" charset="0"/>
                                    </a:rPr>
                                    <m:t>𝒔𝒕</m:t>
                                  </m:r>
                                </m:sub>
                              </m:sSub>
                            </m:e>
                          </m:d>
                        </m:e>
                        <m:sub>
                          <m:r>
                            <a:rPr lang="en-AU" b="1" i="1">
                              <a:latin typeface="Cambria Math" panose="02040503050406030204" pitchFamily="18" charset="0"/>
                              <a:ea typeface="Times New Roman" panose="02020603050405020304" pitchFamily="18" charset="0"/>
                            </a:rPr>
                            <m:t>𝟎</m:t>
                          </m:r>
                        </m:sub>
                      </m:sSub>
                      <m:d>
                        <m:dPr>
                          <m:ctrlPr>
                            <a:rPr lang="en-US" b="1" i="1">
                              <a:latin typeface="Cambria Math" panose="02040503050406030204" pitchFamily="18" charset="0"/>
                              <a:ea typeface="Times New Roman" panose="02020603050405020304" pitchFamily="18" charset="0"/>
                            </a:rPr>
                          </m:ctrlPr>
                        </m:dPr>
                        <m:e>
                          <m:f>
                            <m:fPr>
                              <m:ctrlPr>
                                <a:rPr lang="en-US" b="1" i="1">
                                  <a:latin typeface="Cambria Math" panose="02040503050406030204" pitchFamily="18" charset="0"/>
                                  <a:ea typeface="Times New Roman" panose="02020603050405020304" pitchFamily="18" charset="0"/>
                                </a:rPr>
                              </m:ctrlPr>
                            </m:fPr>
                            <m:num>
                              <m:r>
                                <a:rPr lang="en-AU" b="1" i="1">
                                  <a:latin typeface="Cambria Math" panose="02040503050406030204" pitchFamily="18" charset="0"/>
                                  <a:ea typeface="Times New Roman" panose="02020603050405020304" pitchFamily="18" charset="0"/>
                                </a:rPr>
                                <m:t>𝒕</m:t>
                              </m:r>
                            </m:num>
                            <m:den>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𝑻</m:t>
                                  </m:r>
                                </m:e>
                                <m:sub>
                                  <m:r>
                                    <a:rPr lang="en-AU" b="1" i="1">
                                      <a:latin typeface="Cambria Math" panose="02040503050406030204" pitchFamily="18" charset="0"/>
                                      <a:ea typeface="Times New Roman" panose="02020603050405020304" pitchFamily="18" charset="0"/>
                                    </a:rPr>
                                    <m:t>𝒏</m:t>
                                  </m:r>
                                </m:sub>
                              </m:sSub>
                            </m:den>
                          </m:f>
                          <m:f>
                            <m:fPr>
                              <m:ctrlPr>
                                <a:rPr lang="en-US" b="1" i="1">
                                  <a:latin typeface="Cambria Math" panose="02040503050406030204" pitchFamily="18" charset="0"/>
                                  <a:ea typeface="Times New Roman" panose="02020603050405020304" pitchFamily="18" charset="0"/>
                                </a:rPr>
                              </m:ctrlPr>
                            </m:fPr>
                            <m:num>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𝑻</m:t>
                                  </m:r>
                                </m:e>
                                <m:sub>
                                  <m:r>
                                    <a:rPr lang="en-AU" b="1" i="1">
                                      <a:latin typeface="Cambria Math" panose="02040503050406030204" pitchFamily="18" charset="0"/>
                                      <a:ea typeface="Times New Roman" panose="02020603050405020304" pitchFamily="18" charset="0"/>
                                    </a:rPr>
                                    <m:t>𝒏</m:t>
                                  </m:r>
                                </m:sub>
                              </m:sSub>
                            </m:num>
                            <m:den>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𝒕</m:t>
                                  </m:r>
                                </m:e>
                                <m:sub>
                                  <m:r>
                                    <a:rPr lang="en-AU" b="1" i="1">
                                      <a:latin typeface="Cambria Math" panose="02040503050406030204" pitchFamily="18" charset="0"/>
                                      <a:ea typeface="Times New Roman" panose="02020603050405020304" pitchFamily="18" charset="0"/>
                                    </a:rPr>
                                    <m:t>𝒓</m:t>
                                  </m:r>
                                </m:sub>
                              </m:sSub>
                            </m:den>
                          </m:f>
                          <m:r>
                            <a:rPr lang="en-AU" b="1" i="1">
                              <a:latin typeface="Cambria Math" panose="02040503050406030204" pitchFamily="18" charset="0"/>
                              <a:ea typeface="Times New Roman" panose="02020603050405020304" pitchFamily="18" charset="0"/>
                            </a:rPr>
                            <m:t>−</m:t>
                          </m:r>
                          <m:f>
                            <m:fPr>
                              <m:ctrlPr>
                                <a:rPr lang="en-US" b="1" i="1">
                                  <a:latin typeface="Cambria Math" panose="02040503050406030204" pitchFamily="18" charset="0"/>
                                  <a:ea typeface="Times New Roman" panose="02020603050405020304" pitchFamily="18" charset="0"/>
                                </a:rPr>
                              </m:ctrlPr>
                            </m:fPr>
                            <m:num>
                              <m:func>
                                <m:funcPr>
                                  <m:ctrlPr>
                                    <a:rPr lang="en-US" b="1" i="1">
                                      <a:latin typeface="Cambria Math" panose="02040503050406030204" pitchFamily="18" charset="0"/>
                                      <a:ea typeface="Times New Roman" panose="02020603050405020304" pitchFamily="18" charset="0"/>
                                    </a:rPr>
                                  </m:ctrlPr>
                                </m:funcPr>
                                <m:fName>
                                  <m:r>
                                    <a:rPr lang="en-AU" b="1" i="1">
                                      <a:latin typeface="Cambria Math" panose="02040503050406030204" pitchFamily="18" charset="0"/>
                                      <a:ea typeface="Times New Roman" panose="02020603050405020304" pitchFamily="18" charset="0"/>
                                    </a:rPr>
                                    <m:t>𝒔𝒊𝒏</m:t>
                                  </m:r>
                                </m:fName>
                                <m:e>
                                  <m:r>
                                    <a:rPr lang="en-AU" b="1" i="1">
                                      <a:latin typeface="Cambria Math" panose="02040503050406030204" pitchFamily="18" charset="0"/>
                                      <a:ea typeface="Times New Roman" panose="02020603050405020304" pitchFamily="18" charset="0"/>
                                    </a:rPr>
                                    <m:t>𝟐</m:t>
                                  </m:r>
                                  <m:r>
                                    <a:rPr lang="en-AU" b="1" i="1">
                                      <a:latin typeface="Cambria Math" panose="02040503050406030204" pitchFamily="18" charset="0"/>
                                      <a:ea typeface="Times New Roman" panose="02020603050405020304" pitchFamily="18" charset="0"/>
                                    </a:rPr>
                                    <m:t>𝝅</m:t>
                                  </m:r>
                                  <m:r>
                                    <a:rPr lang="en-AU" b="1" i="1">
                                      <a:latin typeface="Cambria Math" panose="02040503050406030204" pitchFamily="18" charset="0"/>
                                      <a:ea typeface="Times New Roman" panose="02020603050405020304" pitchFamily="18" charset="0"/>
                                    </a:rPr>
                                    <m:t>𝒕</m:t>
                                  </m:r>
                                  <m:r>
                                    <a:rPr lang="en-AU"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𝑻</m:t>
                                      </m:r>
                                    </m:e>
                                    <m:sub>
                                      <m:r>
                                        <a:rPr lang="en-AU" b="1" i="1">
                                          <a:latin typeface="Cambria Math" panose="02040503050406030204" pitchFamily="18" charset="0"/>
                                          <a:ea typeface="Times New Roman" panose="02020603050405020304" pitchFamily="18" charset="0"/>
                                        </a:rPr>
                                        <m:t>𝒏</m:t>
                                      </m:r>
                                    </m:sub>
                                  </m:sSub>
                                </m:e>
                              </m:func>
                            </m:num>
                            <m:den>
                              <m:r>
                                <a:rPr lang="en-AU" b="1" i="1">
                                  <a:latin typeface="Cambria Math" panose="02040503050406030204" pitchFamily="18" charset="0"/>
                                  <a:ea typeface="Times New Roman" panose="02020603050405020304" pitchFamily="18" charset="0"/>
                                </a:rPr>
                                <m:t>𝟐</m:t>
                              </m:r>
                              <m:r>
                                <a:rPr lang="en-AU" b="1" i="1">
                                  <a:latin typeface="Cambria Math" panose="02040503050406030204" pitchFamily="18" charset="0"/>
                                  <a:ea typeface="Times New Roman" panose="02020603050405020304" pitchFamily="18" charset="0"/>
                                </a:rPr>
                                <m:t>𝝅</m:t>
                              </m:r>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𝒕</m:t>
                                  </m:r>
                                </m:e>
                                <m:sub>
                                  <m:r>
                                    <a:rPr lang="en-AU" b="1" i="1">
                                      <a:latin typeface="Cambria Math" panose="02040503050406030204" pitchFamily="18" charset="0"/>
                                      <a:ea typeface="Times New Roman" panose="02020603050405020304" pitchFamily="18" charset="0"/>
                                    </a:rPr>
                                    <m:t>𝒓</m:t>
                                  </m:r>
                                </m:sub>
                              </m:sSub>
                              <m:r>
                                <a:rPr lang="en-AU"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𝑻</m:t>
                                  </m:r>
                                </m:e>
                                <m:sub>
                                  <m:r>
                                    <a:rPr lang="en-AU" b="1" i="1">
                                      <a:latin typeface="Cambria Math" panose="02040503050406030204" pitchFamily="18" charset="0"/>
                                      <a:ea typeface="Times New Roman" panose="02020603050405020304" pitchFamily="18" charset="0"/>
                                    </a:rPr>
                                    <m:t>𝒏</m:t>
                                  </m:r>
                                </m:sub>
                              </m:sSub>
                            </m:den>
                          </m:f>
                        </m:e>
                      </m:d>
                      <m:r>
                        <a:rPr lang="en-AU" b="1" i="1">
                          <a:latin typeface="Cambria Math" panose="02040503050406030204" pitchFamily="18" charset="0"/>
                          <a:ea typeface="Times New Roman" panose="02020603050405020304" pitchFamily="18" charset="0"/>
                        </a:rPr>
                        <m:t>    (</m:t>
                      </m:r>
                      <m:r>
                        <a:rPr lang="en-AU" b="1" i="1">
                          <a:latin typeface="Cambria Math" panose="02040503050406030204" pitchFamily="18" charset="0"/>
                          <a:ea typeface="Times New Roman" panose="02020603050405020304" pitchFamily="18" charset="0"/>
                        </a:rPr>
                        <m:t>𝟒</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𝟒</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𝟐</m:t>
                      </m:r>
                      <m:r>
                        <a:rPr lang="en-AU" b="1" i="1">
                          <a:latin typeface="Cambria Math" panose="02040503050406030204" pitchFamily="18" charset="0"/>
                          <a:ea typeface="Times New Roman" panose="02020603050405020304" pitchFamily="18" charset="0"/>
                        </a:rPr>
                        <m:t>)</m:t>
                      </m:r>
                    </m:oMath>
                  </m:oMathPara>
                </a14:m>
                <a:endParaRPr lang="en-US" b="1" dirty="0">
                  <a:latin typeface="Calibri" panose="020F0502020204030204" pitchFamily="34" charset="0"/>
                  <a:ea typeface="Times New Roman" panose="02020603050405020304" pitchFamily="18" charset="0"/>
                </a:endParaRPr>
              </a:p>
              <a:p>
                <a:pPr algn="r" rtl="1">
                  <a:spcAft>
                    <a:spcPts val="1000"/>
                  </a:spcAft>
                </a:pPr>
                <a:r>
                  <a:rPr lang="ar-SY" b="1" dirty="0">
                    <a:latin typeface="Calibri" panose="020F0502020204030204" pitchFamily="34" charset="0"/>
                    <a:ea typeface="Times New Roman" panose="02020603050405020304" pitchFamily="18" charset="0"/>
                  </a:rPr>
                  <a:t>حيث </a:t>
                </a:r>
                <a14:m>
                  <m:oMath xmlns:m="http://schemas.openxmlformats.org/officeDocument/2006/math">
                    <m:sSub>
                      <m:sSubPr>
                        <m:ctrlPr>
                          <a:rPr lang="en-US" b="1" i="1">
                            <a:latin typeface="Cambria Math" panose="02040503050406030204" pitchFamily="18" charset="0"/>
                            <a:ea typeface="Times New Roman" panose="02020603050405020304" pitchFamily="18" charset="0"/>
                          </a:rPr>
                        </m:ctrlPr>
                      </m:sSubPr>
                      <m:e>
                        <m:d>
                          <m:dPr>
                            <m:ctrlPr>
                              <a:rPr lang="en-US" b="1" i="1">
                                <a:latin typeface="Cambria Math" panose="02040503050406030204" pitchFamily="18" charset="0"/>
                                <a:ea typeface="Times New Roman" panose="02020603050405020304" pitchFamily="18" charset="0"/>
                              </a:rPr>
                            </m:ctrlPr>
                          </m:dPr>
                          <m:e>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𝒖</m:t>
                                </m:r>
                              </m:e>
                              <m:sub>
                                <m:r>
                                  <a:rPr lang="en-AU" b="1" i="1">
                                    <a:latin typeface="Cambria Math" panose="02040503050406030204" pitchFamily="18" charset="0"/>
                                    <a:ea typeface="Times New Roman" panose="02020603050405020304" pitchFamily="18" charset="0"/>
                                  </a:rPr>
                                  <m:t>𝒔𝒕</m:t>
                                </m:r>
                              </m:sub>
                            </m:sSub>
                          </m:e>
                        </m:d>
                      </m:e>
                      <m:sub>
                        <m:r>
                          <a:rPr lang="en-AU" b="1" i="1">
                            <a:latin typeface="Cambria Math" panose="02040503050406030204" pitchFamily="18" charset="0"/>
                            <a:ea typeface="Times New Roman" panose="02020603050405020304" pitchFamily="18" charset="0"/>
                          </a:rPr>
                          <m:t>𝟎</m:t>
                        </m:r>
                      </m:sub>
                    </m:sSub>
                    <m:r>
                      <a:rPr lang="en-AU"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r>
                          <a:rPr lang="en-GB" b="1" i="1">
                            <a:latin typeface="Cambria Math" panose="02040503050406030204" pitchFamily="18" charset="0"/>
                            <a:ea typeface="Times New Roman" panose="02020603050405020304" pitchFamily="18" charset="0"/>
                          </a:rPr>
                          <m:t>𝒑</m:t>
                        </m:r>
                      </m:e>
                      <m:sub>
                        <m:r>
                          <a:rPr lang="en-GB" b="1" i="1">
                            <a:latin typeface="Cambria Math" panose="02040503050406030204" pitchFamily="18" charset="0"/>
                            <a:ea typeface="Times New Roman" panose="02020603050405020304" pitchFamily="18" charset="0"/>
                          </a:rPr>
                          <m:t>𝟎</m:t>
                        </m:r>
                      </m:sub>
                    </m:sSub>
                    <m:r>
                      <a:rPr lang="en-GB" b="1" i="1">
                        <a:latin typeface="Cambria Math" panose="02040503050406030204" pitchFamily="18" charset="0"/>
                        <a:ea typeface="Times New Roman" panose="02020603050405020304" pitchFamily="18" charset="0"/>
                      </a:rPr>
                      <m:t>/</m:t>
                    </m:r>
                    <m:r>
                      <a:rPr lang="en-GB" b="1" i="1">
                        <a:latin typeface="Cambria Math" panose="02040503050406030204" pitchFamily="18" charset="0"/>
                        <a:ea typeface="Times New Roman" panose="02020603050405020304" pitchFamily="18" charset="0"/>
                      </a:rPr>
                      <m:t>𝒌</m:t>
                    </m:r>
                  </m:oMath>
                </a14:m>
                <a:r>
                  <a:rPr lang="ar-SY" b="1" dirty="0">
                    <a:latin typeface="Calibri" panose="020F0502020204030204" pitchFamily="34" charset="0"/>
                    <a:ea typeface="Times New Roman" panose="02020603050405020304" pitchFamily="18" charset="0"/>
                  </a:rPr>
                  <a:t> هو التشوه الستاتيكي الناتج عن القوة </a:t>
                </a:r>
                <a14:m>
                  <m:oMath xmlns:m="http://schemas.openxmlformats.org/officeDocument/2006/math">
                    <m:sSub>
                      <m:sSubPr>
                        <m:ctrlPr>
                          <a:rPr lang="en-US" b="1" i="1">
                            <a:latin typeface="Cambria Math" panose="02040503050406030204" pitchFamily="18" charset="0"/>
                            <a:ea typeface="Times New Roman" panose="02020603050405020304" pitchFamily="18" charset="0"/>
                          </a:rPr>
                        </m:ctrlPr>
                      </m:sSubPr>
                      <m:e>
                        <m:r>
                          <a:rPr lang="en-GB" b="1" i="1">
                            <a:latin typeface="Cambria Math" panose="02040503050406030204" pitchFamily="18" charset="0"/>
                            <a:ea typeface="Times New Roman" panose="02020603050405020304" pitchFamily="18" charset="0"/>
                          </a:rPr>
                          <m:t>𝒑</m:t>
                        </m:r>
                      </m:e>
                      <m:sub>
                        <m:r>
                          <a:rPr lang="en-GB" b="1" i="1">
                            <a:latin typeface="Cambria Math" panose="02040503050406030204" pitchFamily="18" charset="0"/>
                            <a:ea typeface="Times New Roman" panose="02020603050405020304" pitchFamily="18" charset="0"/>
                          </a:rPr>
                          <m:t>𝟎</m:t>
                        </m:r>
                      </m:sub>
                    </m:sSub>
                  </m:oMath>
                </a14:m>
                <a:r>
                  <a:rPr lang="ar-SY" b="1" dirty="0">
                    <a:latin typeface="Calibri" panose="020F0502020204030204" pitchFamily="34" charset="0"/>
                    <a:ea typeface="Times New Roman" panose="02020603050405020304" pitchFamily="18" charset="0"/>
                  </a:rPr>
                  <a:t> .</a:t>
                </a:r>
                <a:endParaRPr lang="en-US" b="1" dirty="0">
                  <a:latin typeface="Calibri" panose="020F0502020204030204" pitchFamily="34" charset="0"/>
                  <a:ea typeface="Times New Roman" panose="02020603050405020304" pitchFamily="18" charset="0"/>
                </a:endParaRPr>
              </a:p>
              <a:p>
                <a:pPr algn="r" rtl="1">
                  <a:spcAft>
                    <a:spcPts val="1000"/>
                  </a:spcAft>
                </a:pPr>
                <a:r>
                  <a:rPr lang="ar-SY" b="1" dirty="0">
                    <a:latin typeface="Calibri" panose="020F0502020204030204" pitchFamily="34" charset="0"/>
                    <a:ea typeface="Times New Roman" panose="02020603050405020304" pitchFamily="18" charset="0"/>
                  </a:rPr>
                  <a:t>تم تمثيل المعادلة (4.4.2) في الشكل </a:t>
                </a:r>
                <a:r>
                  <a:rPr lang="en-AU" b="1" i="1" dirty="0">
                    <a:latin typeface="Calibri" panose="020F0502020204030204" pitchFamily="34" charset="0"/>
                    <a:ea typeface="Times New Roman" panose="02020603050405020304" pitchFamily="18" charset="0"/>
                  </a:rPr>
                  <a:t>4.4.1c</a:t>
                </a:r>
                <a:r>
                  <a:rPr lang="ar-SY" b="1" dirty="0">
                    <a:latin typeface="Calibri" panose="020F0502020204030204" pitchFamily="34" charset="0"/>
                    <a:ea typeface="Times New Roman" panose="02020603050405020304" pitchFamily="18" charset="0"/>
                  </a:rPr>
                  <a:t> من أجل </a:t>
                </a:r>
                <a14:m>
                  <m:oMath xmlns:m="http://schemas.openxmlformats.org/officeDocument/2006/math">
                    <m:sSub>
                      <m:sSubPr>
                        <m:ctrlPr>
                          <a:rPr lang="en-US" b="1" i="1">
                            <a:latin typeface="Cambria Math" panose="02040503050406030204" pitchFamily="18" charset="0"/>
                            <a:ea typeface="Times New Roman" panose="02020603050405020304" pitchFamily="18" charset="0"/>
                          </a:rPr>
                        </m:ctrlPr>
                      </m:sSubPr>
                      <m:e>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𝒕</m:t>
                            </m:r>
                          </m:e>
                          <m:sub>
                            <m:r>
                              <a:rPr lang="en-AU" b="1" i="1">
                                <a:latin typeface="Cambria Math" panose="02040503050406030204" pitchFamily="18" charset="0"/>
                                <a:ea typeface="Times New Roman" panose="02020603050405020304" pitchFamily="18" charset="0"/>
                              </a:rPr>
                              <m:t>𝒓</m:t>
                            </m:r>
                          </m:sub>
                        </m:sSub>
                        <m:r>
                          <a:rPr lang="en-US" b="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𝑻</m:t>
                        </m:r>
                      </m:e>
                      <m:sub>
                        <m:r>
                          <a:rPr lang="en-AU" b="1" i="1">
                            <a:latin typeface="Cambria Math" panose="02040503050406030204" pitchFamily="18" charset="0"/>
                            <a:ea typeface="Times New Roman" panose="02020603050405020304" pitchFamily="18" charset="0"/>
                          </a:rPr>
                          <m:t>𝒏</m:t>
                        </m:r>
                      </m:sub>
                    </m:sSub>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𝟐</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𝟓</m:t>
                    </m:r>
                  </m:oMath>
                </a14:m>
                <a:r>
                  <a:rPr lang="en-AU" b="1" dirty="0">
                    <a:ea typeface="Times New Roman" panose="02020603050405020304" pitchFamily="18" charset="0"/>
                  </a:rPr>
                  <a:t> </a:t>
                </a:r>
                <a:r>
                  <a:rPr lang="ar-SY" b="1" dirty="0">
                    <a:latin typeface="Calibri" panose="020F0502020204030204" pitchFamily="34" charset="0"/>
                    <a:ea typeface="Times New Roman" panose="02020603050405020304" pitchFamily="18" charset="0"/>
                  </a:rPr>
                  <a:t> ,حيث التشوه الستاتيكي في كل لحظة زمنية هو</a:t>
                </a:r>
                <a:endParaRPr lang="en-US" b="1" dirty="0">
                  <a:latin typeface="Calibri" panose="020F0502020204030204" pitchFamily="34" charset="0"/>
                  <a:ea typeface="Times New Roman" panose="02020603050405020304" pitchFamily="18" charset="0"/>
                </a:endParaRPr>
              </a:p>
              <a:p>
                <a:pPr algn="ctr" rtl="1">
                  <a:spcAft>
                    <a:spcPts val="1000"/>
                  </a:spcAft>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𝒖</m:t>
                          </m:r>
                        </m:e>
                        <m:sub>
                          <m:r>
                            <a:rPr lang="en-AU" b="1" i="1">
                              <a:latin typeface="Cambria Math" panose="02040503050406030204" pitchFamily="18" charset="0"/>
                              <a:ea typeface="Times New Roman" panose="02020603050405020304" pitchFamily="18" charset="0"/>
                            </a:rPr>
                            <m:t>𝒔𝒕</m:t>
                          </m:r>
                        </m:sub>
                      </m:sSub>
                      <m:d>
                        <m:dPr>
                          <m:ctrlPr>
                            <a:rPr lang="en-US" b="1" i="1">
                              <a:latin typeface="Cambria Math" panose="02040503050406030204" pitchFamily="18" charset="0"/>
                              <a:ea typeface="Times New Roman" panose="02020603050405020304" pitchFamily="18" charset="0"/>
                            </a:rPr>
                          </m:ctrlPr>
                        </m:dPr>
                        <m:e>
                          <m:r>
                            <a:rPr lang="en-GB" b="1" i="1">
                              <a:latin typeface="Cambria Math" panose="02040503050406030204" pitchFamily="18" charset="0"/>
                              <a:ea typeface="Times New Roman" panose="02020603050405020304" pitchFamily="18" charset="0"/>
                            </a:rPr>
                            <m:t>𝒕</m:t>
                          </m:r>
                        </m:e>
                      </m:d>
                      <m:r>
                        <a:rPr lang="en-GB" b="1" i="1">
                          <a:latin typeface="Cambria Math" panose="02040503050406030204" pitchFamily="18" charset="0"/>
                          <a:ea typeface="Times New Roman" panose="02020603050405020304" pitchFamily="18" charset="0"/>
                        </a:rPr>
                        <m:t>=</m:t>
                      </m:r>
                      <m:f>
                        <m:fPr>
                          <m:ctrlPr>
                            <a:rPr lang="en-US" b="1" i="1">
                              <a:latin typeface="Cambria Math" panose="02040503050406030204" pitchFamily="18" charset="0"/>
                              <a:ea typeface="Times New Roman" panose="02020603050405020304" pitchFamily="18" charset="0"/>
                            </a:rPr>
                          </m:ctrlPr>
                        </m:fPr>
                        <m:num>
                          <m:r>
                            <a:rPr lang="en-GB" b="1" i="1">
                              <a:latin typeface="Cambria Math" panose="02040503050406030204" pitchFamily="18" charset="0"/>
                              <a:ea typeface="Times New Roman" panose="02020603050405020304" pitchFamily="18" charset="0"/>
                            </a:rPr>
                            <m:t>𝒑</m:t>
                          </m:r>
                          <m:r>
                            <a:rPr lang="en-GB" b="1" i="1">
                              <a:latin typeface="Cambria Math" panose="02040503050406030204" pitchFamily="18" charset="0"/>
                              <a:ea typeface="Times New Roman" panose="02020603050405020304" pitchFamily="18" charset="0"/>
                            </a:rPr>
                            <m:t>(</m:t>
                          </m:r>
                          <m:r>
                            <a:rPr lang="en-GB" b="1" i="1">
                              <a:latin typeface="Cambria Math" panose="02040503050406030204" pitchFamily="18" charset="0"/>
                              <a:ea typeface="Times New Roman" panose="02020603050405020304" pitchFamily="18" charset="0"/>
                            </a:rPr>
                            <m:t>𝒕</m:t>
                          </m:r>
                          <m:r>
                            <a:rPr lang="en-GB" b="1" i="1">
                              <a:latin typeface="Cambria Math" panose="02040503050406030204" pitchFamily="18" charset="0"/>
                              <a:ea typeface="Times New Roman" panose="02020603050405020304" pitchFamily="18" charset="0"/>
                            </a:rPr>
                            <m:t>)</m:t>
                          </m:r>
                        </m:num>
                        <m:den>
                          <m:r>
                            <a:rPr lang="en-GB" b="1" i="1">
                              <a:latin typeface="Cambria Math" panose="02040503050406030204" pitchFamily="18" charset="0"/>
                              <a:ea typeface="Times New Roman" panose="02020603050405020304" pitchFamily="18" charset="0"/>
                            </a:rPr>
                            <m:t>𝒌</m:t>
                          </m:r>
                        </m:den>
                      </m:f>
                      <m:r>
                        <a:rPr lang="en-GB"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d>
                            <m:dPr>
                              <m:ctrlPr>
                                <a:rPr lang="en-US" b="1" i="1">
                                  <a:latin typeface="Cambria Math" panose="02040503050406030204" pitchFamily="18" charset="0"/>
                                  <a:ea typeface="Times New Roman" panose="02020603050405020304" pitchFamily="18" charset="0"/>
                                </a:rPr>
                              </m:ctrlPr>
                            </m:dPr>
                            <m:e>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𝒖</m:t>
                                  </m:r>
                                </m:e>
                                <m:sub>
                                  <m:r>
                                    <a:rPr lang="en-AU" b="1" i="1">
                                      <a:latin typeface="Cambria Math" panose="02040503050406030204" pitchFamily="18" charset="0"/>
                                      <a:ea typeface="Times New Roman" panose="02020603050405020304" pitchFamily="18" charset="0"/>
                                    </a:rPr>
                                    <m:t>𝒔𝒕</m:t>
                                  </m:r>
                                </m:sub>
                              </m:sSub>
                            </m:e>
                          </m:d>
                        </m:e>
                        <m:sub>
                          <m:r>
                            <a:rPr lang="en-AU" b="1" i="1">
                              <a:latin typeface="Cambria Math" panose="02040503050406030204" pitchFamily="18" charset="0"/>
                              <a:ea typeface="Times New Roman" panose="02020603050405020304" pitchFamily="18" charset="0"/>
                            </a:rPr>
                            <m:t>𝟎</m:t>
                          </m:r>
                        </m:sub>
                      </m:sSub>
                      <m:f>
                        <m:fPr>
                          <m:ctrlPr>
                            <a:rPr lang="en-US" b="1" i="1">
                              <a:latin typeface="Cambria Math" panose="02040503050406030204" pitchFamily="18" charset="0"/>
                              <a:ea typeface="Times New Roman" panose="02020603050405020304" pitchFamily="18" charset="0"/>
                            </a:rPr>
                          </m:ctrlPr>
                        </m:fPr>
                        <m:num>
                          <m:r>
                            <a:rPr lang="en-AU" b="1" i="1">
                              <a:latin typeface="Cambria Math" panose="02040503050406030204" pitchFamily="18" charset="0"/>
                              <a:ea typeface="Times New Roman" panose="02020603050405020304" pitchFamily="18" charset="0"/>
                            </a:rPr>
                            <m:t>𝒕</m:t>
                          </m:r>
                        </m:num>
                        <m:den>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𝒕</m:t>
                              </m:r>
                            </m:e>
                            <m:sub>
                              <m:r>
                                <a:rPr lang="en-AU" b="1" i="1">
                                  <a:latin typeface="Cambria Math" panose="02040503050406030204" pitchFamily="18" charset="0"/>
                                  <a:ea typeface="Times New Roman" panose="02020603050405020304" pitchFamily="18" charset="0"/>
                                </a:rPr>
                                <m:t>𝒓</m:t>
                              </m:r>
                            </m:sub>
                          </m:sSub>
                        </m:den>
                      </m:f>
                      <m:r>
                        <a:rPr lang="en-AU" b="1" i="1">
                          <a:latin typeface="Cambria Math" panose="02040503050406030204" pitchFamily="18" charset="0"/>
                          <a:ea typeface="Times New Roman" panose="02020603050405020304" pitchFamily="18" charset="0"/>
                        </a:rPr>
                        <m:t>                  (</m:t>
                      </m:r>
                      <m:r>
                        <a:rPr lang="en-AU" b="1" i="1">
                          <a:latin typeface="Cambria Math" panose="02040503050406030204" pitchFamily="18" charset="0"/>
                          <a:ea typeface="Times New Roman" panose="02020603050405020304" pitchFamily="18" charset="0"/>
                        </a:rPr>
                        <m:t>𝟒</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𝟒</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𝟑</m:t>
                      </m:r>
                      <m:r>
                        <a:rPr lang="en-AU" b="1" i="1">
                          <a:latin typeface="Cambria Math" panose="02040503050406030204" pitchFamily="18" charset="0"/>
                          <a:ea typeface="Times New Roman" panose="02020603050405020304" pitchFamily="18" charset="0"/>
                        </a:rPr>
                        <m:t>)</m:t>
                      </m:r>
                    </m:oMath>
                  </m:oMathPara>
                </a14:m>
                <a:endParaRPr lang="en-US" b="1" dirty="0">
                  <a:latin typeface="Calibri" panose="020F0502020204030204" pitchFamily="34" charset="0"/>
                  <a:ea typeface="Times New Roman" panose="02020603050405020304" pitchFamily="18" charset="0"/>
                </a:endParaRPr>
              </a:p>
              <a:p>
                <a:pPr algn="r" rtl="1">
                  <a:spcAft>
                    <a:spcPts val="1000"/>
                  </a:spcAft>
                </a:pPr>
                <a:r>
                  <a:rPr lang="ar-SY" b="1" dirty="0">
                    <a:latin typeface="Calibri" panose="020F0502020204030204" pitchFamily="34" charset="0"/>
                    <a:ea typeface="Times New Roman" panose="02020603050405020304" pitchFamily="18" charset="0"/>
                  </a:rPr>
                  <a:t>كما يظهر تغير </a:t>
                </a:r>
                <a14:m>
                  <m:oMath xmlns:m="http://schemas.openxmlformats.org/officeDocument/2006/math">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𝒖</m:t>
                        </m:r>
                      </m:e>
                      <m:sub>
                        <m:r>
                          <a:rPr lang="en-AU" b="1" i="1">
                            <a:latin typeface="Cambria Math" panose="02040503050406030204" pitchFamily="18" charset="0"/>
                            <a:ea typeface="Times New Roman" panose="02020603050405020304" pitchFamily="18" charset="0"/>
                          </a:rPr>
                          <m:t>𝒔𝒕</m:t>
                        </m:r>
                      </m:sub>
                    </m:sSub>
                    <m:d>
                      <m:dPr>
                        <m:ctrlPr>
                          <a:rPr lang="en-US" b="1" i="1">
                            <a:latin typeface="Cambria Math" panose="02040503050406030204" pitchFamily="18" charset="0"/>
                            <a:ea typeface="Times New Roman" panose="02020603050405020304" pitchFamily="18" charset="0"/>
                          </a:rPr>
                        </m:ctrlPr>
                      </m:dPr>
                      <m:e>
                        <m:r>
                          <a:rPr lang="en-GB" b="1" i="1">
                            <a:latin typeface="Cambria Math" panose="02040503050406030204" pitchFamily="18" charset="0"/>
                            <a:ea typeface="Times New Roman" panose="02020603050405020304" pitchFamily="18" charset="0"/>
                          </a:rPr>
                          <m:t>𝒕</m:t>
                        </m:r>
                      </m:e>
                    </m:d>
                  </m:oMath>
                </a14:m>
                <a:r>
                  <a:rPr lang="ar-SY" b="1" dirty="0">
                    <a:latin typeface="Calibri" panose="020F0502020204030204" pitchFamily="34" charset="0"/>
                    <a:ea typeface="Times New Roman" panose="02020603050405020304" pitchFamily="18" charset="0"/>
                  </a:rPr>
                  <a:t> مع الزمن في نفس الطريقة مثل </a:t>
                </a:r>
                <a14:m>
                  <m:oMath xmlns:m="http://schemas.openxmlformats.org/officeDocument/2006/math">
                    <m:r>
                      <a:rPr lang="en-GB" b="1" i="1">
                        <a:latin typeface="Cambria Math" panose="02040503050406030204" pitchFamily="18" charset="0"/>
                        <a:ea typeface="Times New Roman" panose="02020603050405020304" pitchFamily="18" charset="0"/>
                      </a:rPr>
                      <m:t>𝒑</m:t>
                    </m:r>
                    <m:r>
                      <a:rPr lang="en-GB" b="1" i="1">
                        <a:latin typeface="Cambria Math" panose="02040503050406030204" pitchFamily="18" charset="0"/>
                        <a:ea typeface="Times New Roman" panose="02020603050405020304" pitchFamily="18" charset="0"/>
                      </a:rPr>
                      <m:t>(</m:t>
                    </m:r>
                    <m:r>
                      <a:rPr lang="en-GB" b="1" i="1">
                        <a:latin typeface="Cambria Math" panose="02040503050406030204" pitchFamily="18" charset="0"/>
                        <a:ea typeface="Times New Roman" panose="02020603050405020304" pitchFamily="18" charset="0"/>
                      </a:rPr>
                      <m:t>𝒕</m:t>
                    </m:r>
                    <m:r>
                      <a:rPr lang="en-GB" b="1" i="1">
                        <a:latin typeface="Cambria Math" panose="02040503050406030204" pitchFamily="18" charset="0"/>
                        <a:ea typeface="Times New Roman" panose="02020603050405020304" pitchFamily="18" charset="0"/>
                      </a:rPr>
                      <m:t>)</m:t>
                    </m:r>
                  </m:oMath>
                </a14:m>
                <a:r>
                  <a:rPr lang="en-GB" b="1" dirty="0">
                    <a:ea typeface="Times New Roman" panose="02020603050405020304" pitchFamily="18" charset="0"/>
                  </a:rPr>
                  <a:t> </a:t>
                </a:r>
                <a:r>
                  <a:rPr lang="ar-SY" b="1" dirty="0">
                    <a:latin typeface="Calibri" panose="020F0502020204030204" pitchFamily="34" charset="0"/>
                    <a:ea typeface="Times New Roman" panose="02020603050405020304" pitchFamily="18" charset="0"/>
                  </a:rPr>
                  <a:t>والتغيرين بمقياس </a:t>
                </a:r>
                <a:r>
                  <a:rPr lang="en-AU" b="1" i="1" dirty="0">
                    <a:latin typeface="Calibri" panose="020F0502020204030204" pitchFamily="34" charset="0"/>
                    <a:ea typeface="Times New Roman" panose="02020603050405020304" pitchFamily="18" charset="0"/>
                  </a:rPr>
                  <a:t>1/k</a:t>
                </a:r>
                <a:r>
                  <a:rPr lang="ar-SY" b="1" dirty="0">
                    <a:latin typeface="Calibri" panose="020F0502020204030204" pitchFamily="34" charset="0"/>
                    <a:ea typeface="Times New Roman" panose="02020603050405020304" pitchFamily="18" charset="0"/>
                  </a:rPr>
                  <a:t> . حيث يظهر أن الجملة تهتز عند دورها الطبيعي </a:t>
                </a:r>
                <a14:m>
                  <m:oMath xmlns:m="http://schemas.openxmlformats.org/officeDocument/2006/math">
                    <m:sSub>
                      <m:sSubPr>
                        <m:ctrlPr>
                          <a:rPr lang="en-US" b="1" i="1">
                            <a:latin typeface="Cambria Math" panose="02040503050406030204" pitchFamily="18" charset="0"/>
                            <a:ea typeface="Times New Roman" panose="02020603050405020304" pitchFamily="18" charset="0"/>
                          </a:rPr>
                        </m:ctrlPr>
                      </m:sSubPr>
                      <m:e>
                        <m:r>
                          <a:rPr lang="en-AU" b="1" i="1">
                            <a:latin typeface="Cambria Math" panose="02040503050406030204" pitchFamily="18" charset="0"/>
                            <a:ea typeface="Times New Roman" panose="02020603050405020304" pitchFamily="18" charset="0"/>
                          </a:rPr>
                          <m:t>𝑻</m:t>
                        </m:r>
                      </m:e>
                      <m:sub>
                        <m:r>
                          <a:rPr lang="en-AU" b="1" i="1">
                            <a:latin typeface="Cambria Math" panose="02040503050406030204" pitchFamily="18" charset="0"/>
                            <a:ea typeface="Times New Roman" panose="02020603050405020304" pitchFamily="18" charset="0"/>
                          </a:rPr>
                          <m:t>𝒏</m:t>
                        </m:r>
                      </m:sub>
                    </m:sSub>
                  </m:oMath>
                </a14:m>
                <a:r>
                  <a:rPr lang="ar-SY" b="1" dirty="0">
                    <a:latin typeface="Calibri" panose="020F0502020204030204" pitchFamily="34" charset="0"/>
                    <a:ea typeface="Times New Roman" panose="02020603050405020304" pitchFamily="18" charset="0"/>
                  </a:rPr>
                  <a:t> حول الوضع الستاتيكي .</a:t>
                </a:r>
                <a:endParaRPr lang="en-US" b="1" dirty="0">
                  <a:latin typeface="Calibri" panose="020F0502020204030204" pitchFamily="34"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90500" y="3130684"/>
                <a:ext cx="8763000" cy="3590791"/>
              </a:xfrm>
              <a:prstGeom prst="rect">
                <a:avLst/>
              </a:prstGeom>
              <a:blipFill rotWithShape="0">
                <a:blip r:embed="rId3"/>
                <a:stretch>
                  <a:fillRect l="-139" t="-1188" r="-556" b="-1698"/>
                </a:stretch>
              </a:blipFill>
            </p:spPr>
            <p:txBody>
              <a:bodyPr/>
              <a:lstStyle/>
              <a:p>
                <a:r>
                  <a:rPr lang="ar-SY">
                    <a:noFill/>
                  </a:rPr>
                  <a:t> </a:t>
                </a:r>
              </a:p>
            </p:txBody>
          </p:sp>
        </mc:Fallback>
      </mc:AlternateContent>
    </p:spTree>
    <p:extLst>
      <p:ext uri="{BB962C8B-B14F-4D97-AF65-F5344CB8AC3E}">
        <p14:creationId xmlns:p14="http://schemas.microsoft.com/office/powerpoint/2010/main" val="3924752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lstStyle/>
          <a:p>
            <a:r>
              <a:rPr lang="ar-SY" sz="2800" b="1" dirty="0">
                <a:solidFill>
                  <a:srgbClr val="FF0000"/>
                </a:solidFill>
              </a:rPr>
              <a:t>4.5 القوة ثابتة القدر مع تزايد محدود في الزمن </a:t>
            </a:r>
            <a:r>
              <a:rPr lang="ar-SY" sz="2800" b="1" dirty="0" smtClean="0"/>
              <a:t/>
            </a:r>
            <a:br>
              <a:rPr lang="ar-SY" sz="2800" b="1" dirty="0" smtClean="0"/>
            </a:br>
            <a:r>
              <a:rPr lang="en-US" sz="2400" b="1" dirty="0"/>
              <a:t>4.5 STEP FORCE WITH FINITE RISE TIME</a:t>
            </a:r>
            <a:endParaRPr lang="ar-SY"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143000"/>
                <a:ext cx="8915400" cy="2362200"/>
              </a:xfrm>
            </p:spPr>
            <p:txBody>
              <a:bodyPr/>
              <a:lstStyle/>
              <a:p>
                <a:r>
                  <a:rPr lang="ar-SY" sz="2400" dirty="0" smtClean="0"/>
                  <a:t>بما أنه بالواقع لا يمكن تطبيق القوة بشكل فجائي فإن اهتمامنا يكون بالقوة الديناميكية التي لها زمن تزايد محدود </a:t>
                </a:r>
                <a14:m>
                  <m:oMath xmlns:m="http://schemas.openxmlformats.org/officeDocument/2006/math">
                    <m:sSub>
                      <m:sSubPr>
                        <m:ctrlPr>
                          <a:rPr lang="en-US" sz="2400" i="1">
                            <a:latin typeface="Cambria Math" panose="02040503050406030204" pitchFamily="18" charset="0"/>
                          </a:rPr>
                        </m:ctrlPr>
                      </m:sSubPr>
                      <m:e>
                        <m:r>
                          <a:rPr lang="en-AU" sz="2400" i="1">
                            <a:latin typeface="Cambria Math" panose="02040503050406030204" pitchFamily="18" charset="0"/>
                          </a:rPr>
                          <m:t> </m:t>
                        </m:r>
                        <m:r>
                          <a:rPr lang="en-AU" sz="2400" i="1">
                            <a:latin typeface="Cambria Math" panose="02040503050406030204" pitchFamily="18" charset="0"/>
                          </a:rPr>
                          <m:t>𝑡</m:t>
                        </m:r>
                      </m:e>
                      <m:sub>
                        <m:r>
                          <a:rPr lang="en-AU" sz="2400" i="1">
                            <a:latin typeface="Cambria Math" panose="02040503050406030204" pitchFamily="18" charset="0"/>
                          </a:rPr>
                          <m:t>𝑟</m:t>
                        </m:r>
                        <m:r>
                          <a:rPr lang="en-AU" sz="2400" i="1">
                            <a:latin typeface="Cambria Math" panose="02040503050406030204" pitchFamily="18" charset="0"/>
                          </a:rPr>
                          <m:t> </m:t>
                        </m:r>
                      </m:sub>
                    </m:sSub>
                  </m:oMath>
                </a14:m>
                <a:r>
                  <a:rPr lang="en-AU" sz="2400" dirty="0"/>
                  <a:t> </a:t>
                </a:r>
                <a:r>
                  <a:rPr lang="ar-SY" sz="2400" dirty="0"/>
                  <a:t>و تبقى ثابتة بعده كما هو موضح بالشكل </a:t>
                </a:r>
                <a:r>
                  <a:rPr lang="en-AU" sz="2400" i="1" dirty="0"/>
                  <a:t>4.5.1b </a:t>
                </a:r>
                <a:r>
                  <a:rPr lang="ar-SY" sz="2400" dirty="0"/>
                  <a:t> . </a:t>
                </a:r>
                <a:endParaRPr lang="en-US" sz="2400" dirty="0"/>
              </a:p>
              <a:p>
                <a:pPr marL="0" indent="0">
                  <a:buNone/>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rPr>
                        <m:t>𝑝</m:t>
                      </m:r>
                      <m:r>
                        <a:rPr lang="en-AU" sz="2000" i="1">
                          <a:latin typeface="Cambria Math" panose="02040503050406030204" pitchFamily="18" charset="0"/>
                        </a:rPr>
                        <m:t>(</m:t>
                      </m:r>
                      <m:r>
                        <a:rPr lang="en-AU" sz="2000" i="1">
                          <a:latin typeface="Cambria Math" panose="02040503050406030204" pitchFamily="18" charset="0"/>
                        </a:rPr>
                        <m:t>𝑡</m:t>
                      </m:r>
                      <m:r>
                        <a:rPr lang="en-AU"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AU" sz="2000" i="1">
                                      <a:latin typeface="Cambria Math" panose="02040503050406030204" pitchFamily="18" charset="0"/>
                                    </a:rPr>
                                    <m:t>𝑝</m:t>
                                  </m:r>
                                </m:e>
                                <m:sub>
                                  <m:r>
                                    <a:rPr lang="en-AU" sz="2000" i="1">
                                      <a:latin typeface="Cambria Math" panose="02040503050406030204" pitchFamily="18" charset="0"/>
                                    </a:rPr>
                                    <m:t>0</m:t>
                                  </m:r>
                                </m:sub>
                              </m:sSub>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AU" sz="2000" i="1">
                                          <a:latin typeface="Cambria Math" panose="02040503050406030204" pitchFamily="18" charset="0"/>
                                        </a:rPr>
                                        <m:t>𝑡</m:t>
                                      </m:r>
                                    </m:num>
                                    <m:den>
                                      <m:sSub>
                                        <m:sSubPr>
                                          <m:ctrlPr>
                                            <a:rPr lang="en-US" sz="2000" i="1">
                                              <a:latin typeface="Cambria Math" panose="02040503050406030204" pitchFamily="18" charset="0"/>
                                            </a:rPr>
                                          </m:ctrlPr>
                                        </m:sSubPr>
                                        <m:e>
                                          <m:r>
                                            <a:rPr lang="en-AU" sz="2000" i="1">
                                              <a:latin typeface="Cambria Math" panose="02040503050406030204" pitchFamily="18" charset="0"/>
                                            </a:rPr>
                                            <m:t>𝑡</m:t>
                                          </m:r>
                                        </m:e>
                                        <m:sub>
                                          <m:r>
                                            <a:rPr lang="en-AU" sz="2000" i="1">
                                              <a:latin typeface="Cambria Math" panose="02040503050406030204" pitchFamily="18" charset="0"/>
                                            </a:rPr>
                                            <m:t>𝑟</m:t>
                                          </m:r>
                                        </m:sub>
                                      </m:sSub>
                                    </m:den>
                                  </m:f>
                                </m:e>
                              </m:d>
                              <m:r>
                                <a:rPr lang="en-AU" sz="2000" i="1">
                                  <a:latin typeface="Cambria Math" panose="02040503050406030204" pitchFamily="18" charset="0"/>
                                </a:rPr>
                                <m:t>                         </m:t>
                              </m:r>
                              <m:r>
                                <a:rPr lang="en-AU" sz="2000" i="1">
                                  <a:latin typeface="Cambria Math" panose="02040503050406030204" pitchFamily="18" charset="0"/>
                                </a:rPr>
                                <m:t>𝑡</m:t>
                              </m:r>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 </m:t>
                                  </m:r>
                                  <m:r>
                                    <a:rPr lang="en-AU" sz="2000" i="1">
                                      <a:latin typeface="Cambria Math" panose="02040503050406030204" pitchFamily="18" charset="0"/>
                                    </a:rPr>
                                    <m:t>𝑡</m:t>
                                  </m:r>
                                </m:e>
                                <m:sub>
                                  <m:r>
                                    <a:rPr lang="en-AU" sz="2000" i="1">
                                      <a:latin typeface="Cambria Math" panose="02040503050406030204" pitchFamily="18" charset="0"/>
                                    </a:rPr>
                                    <m:t>𝑟</m:t>
                                  </m:r>
                                  <m:r>
                                    <a:rPr lang="en-AU" sz="2000" i="1">
                                      <a:latin typeface="Cambria Math" panose="02040503050406030204" pitchFamily="18" charset="0"/>
                                    </a:rPr>
                                    <m:t> </m:t>
                                  </m:r>
                                </m:sub>
                              </m:sSub>
                            </m:e>
                            <m:e>
                              <m:sSub>
                                <m:sSubPr>
                                  <m:ctrlPr>
                                    <a:rPr lang="en-US" sz="2000" i="1">
                                      <a:latin typeface="Cambria Math" panose="02040503050406030204" pitchFamily="18" charset="0"/>
                                    </a:rPr>
                                  </m:ctrlPr>
                                </m:sSubPr>
                                <m:e>
                                  <m:r>
                                    <a:rPr lang="en-AU" sz="2000" i="1">
                                      <a:latin typeface="Cambria Math" panose="02040503050406030204" pitchFamily="18" charset="0"/>
                                    </a:rPr>
                                    <m:t>    </m:t>
                                  </m:r>
                                  <m:r>
                                    <a:rPr lang="en-AU" sz="2000" i="1">
                                      <a:latin typeface="Cambria Math" panose="02040503050406030204" pitchFamily="18" charset="0"/>
                                    </a:rPr>
                                    <m:t>𝑝</m:t>
                                  </m:r>
                                </m:e>
                                <m:sub>
                                  <m:r>
                                    <a:rPr lang="en-AU" sz="2000" i="1">
                                      <a:latin typeface="Cambria Math" panose="02040503050406030204" pitchFamily="18" charset="0"/>
                                    </a:rPr>
                                    <m:t>0</m:t>
                                  </m:r>
                                  <m:r>
                                    <a:rPr lang="en-AU" sz="2000" i="1">
                                      <a:latin typeface="Cambria Math" panose="02040503050406030204" pitchFamily="18" charset="0"/>
                                    </a:rPr>
                                    <m:t>                           </m:t>
                                  </m:r>
                                </m:sub>
                              </m:sSub>
                              <m:r>
                                <a:rPr lang="en-AU" sz="2000" i="1">
                                  <a:latin typeface="Cambria Math" panose="02040503050406030204" pitchFamily="18" charset="0"/>
                                </a:rPr>
                                <m:t>          </m:t>
                              </m:r>
                              <m:r>
                                <a:rPr lang="en-AU" sz="2000" i="1">
                                  <a:latin typeface="Cambria Math" panose="02040503050406030204" pitchFamily="18" charset="0"/>
                                </a:rPr>
                                <m:t>𝑡</m:t>
                              </m:r>
                              <m:r>
                                <a:rPr lang="en-AU"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𝑡</m:t>
                                  </m:r>
                                </m:e>
                                <m:sub>
                                  <m:r>
                                    <a:rPr lang="en-AU" sz="2000" i="1">
                                      <a:latin typeface="Cambria Math" panose="02040503050406030204" pitchFamily="18" charset="0"/>
                                    </a:rPr>
                                    <m:t>𝑟</m:t>
                                  </m:r>
                                </m:sub>
                              </m:sSub>
                            </m:e>
                          </m:eqArr>
                        </m:e>
                      </m:d>
                      <m:r>
                        <a:rPr lang="en-AU" sz="2000" i="1">
                          <a:latin typeface="Cambria Math" panose="02040503050406030204" pitchFamily="18" charset="0"/>
                        </a:rPr>
                        <m:t>                                          (</m:t>
                      </m:r>
                      <m:r>
                        <a:rPr lang="en-AU" sz="2000" i="1">
                          <a:latin typeface="Cambria Math" panose="02040503050406030204" pitchFamily="18" charset="0"/>
                        </a:rPr>
                        <m:t>4</m:t>
                      </m:r>
                      <m:r>
                        <a:rPr lang="en-AU" sz="2000" i="1">
                          <a:latin typeface="Cambria Math" panose="02040503050406030204" pitchFamily="18" charset="0"/>
                        </a:rPr>
                        <m:t>.</m:t>
                      </m:r>
                      <m:r>
                        <a:rPr lang="en-AU" sz="2000" i="1">
                          <a:latin typeface="Cambria Math" panose="02040503050406030204" pitchFamily="18" charset="0"/>
                        </a:rPr>
                        <m:t>5</m:t>
                      </m:r>
                      <m:r>
                        <a:rPr lang="en-AU" sz="2000" i="1">
                          <a:latin typeface="Cambria Math" panose="02040503050406030204" pitchFamily="18" charset="0"/>
                        </a:rPr>
                        <m:t>.</m:t>
                      </m:r>
                      <m:r>
                        <a:rPr lang="en-AU" sz="2000" i="1">
                          <a:latin typeface="Cambria Math" panose="02040503050406030204" pitchFamily="18" charset="0"/>
                        </a:rPr>
                        <m:t>1</m:t>
                      </m:r>
                      <m:r>
                        <a:rPr lang="en-AU" sz="2000" i="1">
                          <a:latin typeface="Cambria Math" panose="02040503050406030204" pitchFamily="18" charset="0"/>
                        </a:rPr>
                        <m:t>)</m:t>
                      </m:r>
                    </m:oMath>
                  </m:oMathPara>
                </a14:m>
                <a:endParaRPr lang="ar-SY" sz="2400" dirty="0" smtClean="0"/>
              </a:p>
              <a:p>
                <a:pPr marL="0" indent="0">
                  <a:buNone/>
                </a:pPr>
                <a:r>
                  <a:rPr lang="ar-SY" sz="2400" dirty="0"/>
                  <a:t>ت</a:t>
                </a:r>
                <a:r>
                  <a:rPr lang="ar-SY" sz="2400" dirty="0" smtClean="0"/>
                  <a:t>متلك </a:t>
                </a:r>
                <a:r>
                  <a:rPr lang="ar-SY" sz="2400" dirty="0"/>
                  <a:t>الاثارة صفحتين : صفحة الرامب أو التزايد والصفحة الثابتة .</a:t>
                </a:r>
                <a:endParaRPr lang="en-US" sz="2400" dirty="0"/>
              </a:p>
              <a:p>
                <a:endParaRPr lang="ar-SY"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143000"/>
                <a:ext cx="8915400" cy="2362200"/>
              </a:xfrm>
              <a:blipFill rotWithShape="0">
                <a:blip r:embed="rId2"/>
                <a:stretch>
                  <a:fillRect t="-1809" r="-957" b="-6718"/>
                </a:stretch>
              </a:blipFill>
            </p:spPr>
            <p:txBody>
              <a:bodyPr/>
              <a:lstStyle/>
              <a:p>
                <a:r>
                  <a:rPr lang="ar-SY">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21</a:t>
            </a:fld>
            <a:endParaRPr lang="en-US"/>
          </a:p>
        </p:txBody>
      </p:sp>
      <p:pic>
        <p:nvPicPr>
          <p:cNvPr id="7" name="Picture 6"/>
          <p:cNvPicPr/>
          <p:nvPr/>
        </p:nvPicPr>
        <p:blipFill>
          <a:blip r:embed="rId3"/>
          <a:srcRect/>
          <a:stretch>
            <a:fillRect/>
          </a:stretch>
        </p:blipFill>
        <p:spPr bwMode="auto">
          <a:xfrm>
            <a:off x="152400" y="3505201"/>
            <a:ext cx="5257800" cy="2851150"/>
          </a:xfrm>
          <a:prstGeom prst="rect">
            <a:avLst/>
          </a:prstGeom>
          <a:noFill/>
          <a:ln w="9525">
            <a:noFill/>
            <a:miter lim="800000"/>
            <a:headEnd/>
            <a:tailEnd/>
          </a:ln>
        </p:spPr>
      </p:pic>
      <p:sp>
        <p:nvSpPr>
          <p:cNvPr id="8" name="Rectangle 7"/>
          <p:cNvSpPr/>
          <p:nvPr/>
        </p:nvSpPr>
        <p:spPr>
          <a:xfrm>
            <a:off x="5334000" y="5121709"/>
            <a:ext cx="3657600" cy="1051570"/>
          </a:xfrm>
          <a:prstGeom prst="rect">
            <a:avLst/>
          </a:prstGeom>
        </p:spPr>
        <p:txBody>
          <a:bodyPr wrap="square">
            <a:spAutoFit/>
          </a:bodyPr>
          <a:lstStyle/>
          <a:p>
            <a:pPr algn="ctr" rtl="1">
              <a:lnSpc>
                <a:spcPct val="150000"/>
              </a:lnSpc>
              <a:spcAft>
                <a:spcPts val="1000"/>
              </a:spcAft>
            </a:pPr>
            <a:r>
              <a:rPr lang="ar-SY" b="1" dirty="0">
                <a:solidFill>
                  <a:srgbClr val="FF0000"/>
                </a:solidFill>
                <a:latin typeface="Calibri" panose="020F0502020204030204" pitchFamily="34" charset="0"/>
                <a:ea typeface="Times New Roman" panose="02020603050405020304" pitchFamily="18" charset="0"/>
              </a:rPr>
              <a:t>الشكل 4.5.1  </a:t>
            </a:r>
            <a:r>
              <a:rPr lang="en-AU" b="1" i="1" dirty="0">
                <a:solidFill>
                  <a:srgbClr val="FF0000"/>
                </a:solidFill>
                <a:latin typeface="Calibri" panose="020F0502020204030204" pitchFamily="34" charset="0"/>
                <a:ea typeface="Times New Roman" panose="02020603050405020304" pitchFamily="18" charset="0"/>
              </a:rPr>
              <a:t>(a)</a:t>
            </a:r>
            <a:r>
              <a:rPr lang="ar-SY" b="1" dirty="0">
                <a:solidFill>
                  <a:srgbClr val="FF0000"/>
                </a:solidFill>
                <a:latin typeface="Calibri" panose="020F0502020204030204" pitchFamily="34" charset="0"/>
                <a:ea typeface="Times New Roman" panose="02020603050405020304" pitchFamily="18" charset="0"/>
              </a:rPr>
              <a:t> الجملة وحيدة درجة الحرية </a:t>
            </a:r>
            <a:endParaRPr lang="ar-SY" b="1" dirty="0" smtClean="0">
              <a:solidFill>
                <a:srgbClr val="FF0000"/>
              </a:solidFill>
              <a:latin typeface="Calibri" panose="020F0502020204030204" pitchFamily="34" charset="0"/>
              <a:ea typeface="Times New Roman" panose="02020603050405020304" pitchFamily="18" charset="0"/>
            </a:endParaRPr>
          </a:p>
          <a:p>
            <a:pPr algn="ctr" rtl="1">
              <a:lnSpc>
                <a:spcPct val="150000"/>
              </a:lnSpc>
              <a:spcAft>
                <a:spcPts val="1000"/>
              </a:spcAft>
            </a:pPr>
            <a:r>
              <a:rPr lang="en-AU" b="1" i="1" dirty="0" smtClean="0">
                <a:solidFill>
                  <a:srgbClr val="FF0000"/>
                </a:solidFill>
                <a:latin typeface="Calibri" panose="020F0502020204030204" pitchFamily="34" charset="0"/>
                <a:ea typeface="Times New Roman" panose="02020603050405020304" pitchFamily="18" charset="0"/>
              </a:rPr>
              <a:t>(</a:t>
            </a:r>
            <a:r>
              <a:rPr lang="en-AU" b="1" i="1" dirty="0">
                <a:solidFill>
                  <a:srgbClr val="FF0000"/>
                </a:solidFill>
                <a:latin typeface="Calibri" panose="020F0502020204030204" pitchFamily="34" charset="0"/>
                <a:ea typeface="Times New Roman" panose="02020603050405020304" pitchFamily="18" charset="0"/>
              </a:rPr>
              <a:t>b)</a:t>
            </a:r>
            <a:r>
              <a:rPr lang="en-AU" b="1" dirty="0">
                <a:solidFill>
                  <a:srgbClr val="FF0000"/>
                </a:solidFill>
                <a:ea typeface="Times New Roman" panose="02020603050405020304" pitchFamily="18" charset="0"/>
              </a:rPr>
              <a:t> </a:t>
            </a:r>
            <a:r>
              <a:rPr lang="ar-SY" b="1" dirty="0">
                <a:solidFill>
                  <a:srgbClr val="FF0000"/>
                </a:solidFill>
                <a:latin typeface="Calibri" panose="020F0502020204030204" pitchFamily="34" charset="0"/>
                <a:ea typeface="Times New Roman" panose="02020603050405020304" pitchFamily="18" charset="0"/>
              </a:rPr>
              <a:t>القوة ثابتة القدر مع تزايد محدود في الزمن </a:t>
            </a:r>
            <a:endParaRPr lang="en-US" sz="1600" b="1" dirty="0">
              <a:solidFill>
                <a:srgbClr val="FF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59398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 y="336549"/>
                <a:ext cx="8915400" cy="6384925"/>
              </a:xfrm>
            </p:spPr>
            <p:txBody>
              <a:bodyPr/>
              <a:lstStyle/>
              <a:p>
                <a:pPr marL="0" indent="0">
                  <a:buNone/>
                </a:pPr>
                <a:r>
                  <a:rPr lang="ar-SY" sz="2800" dirty="0" smtClean="0"/>
                  <a:t>من أجل الجمل بدون تخامد والتي تبدأ من الراحة فإن الاستجابة خلال صفحة الرامب تعطى بالعلاقة (4.4.2) , تم اعادتها هنا بشكل ملائم .</a:t>
                </a:r>
              </a:p>
              <a:p>
                <a:pPr marL="0" indent="0">
                  <a:buNone/>
                </a:pPr>
                <a14:m>
                  <m:oMathPara xmlns:m="http://schemas.openxmlformats.org/officeDocument/2006/math">
                    <m:oMathParaPr>
                      <m:jc m:val="centerGroup"/>
                    </m:oMathParaPr>
                    <m:oMath xmlns:m="http://schemas.openxmlformats.org/officeDocument/2006/math">
                      <m:r>
                        <a:rPr lang="en-GB" sz="2800" i="1" smtClean="0">
                          <a:solidFill>
                            <a:srgbClr val="FF0000"/>
                          </a:solidFill>
                          <a:latin typeface="Cambria Math" panose="02040503050406030204" pitchFamily="18" charset="0"/>
                        </a:rPr>
                        <m:t>𝑢</m:t>
                      </m:r>
                      <m:d>
                        <m:dPr>
                          <m:ctrlPr>
                            <a:rPr lang="en-US" sz="2800" i="1">
                              <a:solidFill>
                                <a:srgbClr val="FF0000"/>
                              </a:solidFill>
                              <a:latin typeface="Cambria Math" panose="02040503050406030204" pitchFamily="18" charset="0"/>
                            </a:rPr>
                          </m:ctrlPr>
                        </m:dPr>
                        <m:e>
                          <m:r>
                            <a:rPr lang="en-GB" sz="2800" i="1">
                              <a:solidFill>
                                <a:srgbClr val="FF0000"/>
                              </a:solidFill>
                              <a:latin typeface="Cambria Math" panose="02040503050406030204" pitchFamily="18" charset="0"/>
                            </a:rPr>
                            <m:t>𝑡</m:t>
                          </m:r>
                        </m:e>
                      </m:d>
                      <m:r>
                        <a:rPr lang="en-GB" sz="2800" i="1">
                          <a:solidFill>
                            <a:srgbClr val="FF0000"/>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d>
                            <m:dPr>
                              <m:ctrlPr>
                                <a:rPr lang="en-US" sz="2800" i="1">
                                  <a:solidFill>
                                    <a:srgbClr val="FF0000"/>
                                  </a:solidFill>
                                  <a:latin typeface="Cambria Math" panose="02040503050406030204" pitchFamily="18" charset="0"/>
                                </a:rPr>
                              </m:ctrlPr>
                            </m:dPr>
                            <m:e>
                              <m:sSub>
                                <m:sSubPr>
                                  <m:ctrlPr>
                                    <a:rPr lang="en-US" sz="2800" i="1">
                                      <a:solidFill>
                                        <a:srgbClr val="FF0000"/>
                                      </a:solidFill>
                                      <a:latin typeface="Cambria Math" panose="02040503050406030204" pitchFamily="18" charset="0"/>
                                    </a:rPr>
                                  </m:ctrlPr>
                                </m:sSubPr>
                                <m:e>
                                  <m:r>
                                    <a:rPr lang="en-AU" sz="2800" i="1">
                                      <a:solidFill>
                                        <a:srgbClr val="FF0000"/>
                                      </a:solidFill>
                                      <a:latin typeface="Cambria Math" panose="02040503050406030204" pitchFamily="18" charset="0"/>
                                    </a:rPr>
                                    <m:t>𝑢</m:t>
                                  </m:r>
                                </m:e>
                                <m:sub>
                                  <m:r>
                                    <a:rPr lang="en-AU" sz="2800" i="1">
                                      <a:solidFill>
                                        <a:srgbClr val="FF0000"/>
                                      </a:solidFill>
                                      <a:latin typeface="Cambria Math" panose="02040503050406030204" pitchFamily="18" charset="0"/>
                                    </a:rPr>
                                    <m:t>𝑠𝑡</m:t>
                                  </m:r>
                                </m:sub>
                              </m:sSub>
                            </m:e>
                          </m:d>
                        </m:e>
                        <m:sub>
                          <m:r>
                            <a:rPr lang="en-AU" sz="2800" i="1">
                              <a:solidFill>
                                <a:srgbClr val="FF0000"/>
                              </a:solidFill>
                              <a:latin typeface="Cambria Math" panose="02040503050406030204" pitchFamily="18" charset="0"/>
                            </a:rPr>
                            <m:t>0</m:t>
                          </m:r>
                        </m:sub>
                      </m:sSub>
                      <m:d>
                        <m:dPr>
                          <m:ctrlPr>
                            <a:rPr lang="en-US" sz="2800" i="1">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AU" sz="2800" i="1">
                                  <a:solidFill>
                                    <a:srgbClr val="FF0000"/>
                                  </a:solidFill>
                                  <a:latin typeface="Cambria Math" panose="02040503050406030204" pitchFamily="18" charset="0"/>
                                </a:rPr>
                                <m:t>𝑡</m:t>
                              </m:r>
                            </m:num>
                            <m:den>
                              <m:sSub>
                                <m:sSubPr>
                                  <m:ctrlPr>
                                    <a:rPr lang="en-US" sz="2800" i="1">
                                      <a:solidFill>
                                        <a:srgbClr val="FF0000"/>
                                      </a:solidFill>
                                      <a:latin typeface="Cambria Math" panose="02040503050406030204" pitchFamily="18" charset="0"/>
                                    </a:rPr>
                                  </m:ctrlPr>
                                </m:sSubPr>
                                <m:e>
                                  <m:r>
                                    <a:rPr lang="en-AU" sz="2800" i="1">
                                      <a:solidFill>
                                        <a:srgbClr val="FF0000"/>
                                      </a:solidFill>
                                      <a:latin typeface="Cambria Math" panose="02040503050406030204" pitchFamily="18" charset="0"/>
                                    </a:rPr>
                                    <m:t>𝑡</m:t>
                                  </m:r>
                                </m:e>
                                <m:sub>
                                  <m:r>
                                    <a:rPr lang="en-AU" sz="2800" i="1">
                                      <a:solidFill>
                                        <a:srgbClr val="FF0000"/>
                                      </a:solidFill>
                                      <a:latin typeface="Cambria Math" panose="02040503050406030204" pitchFamily="18" charset="0"/>
                                    </a:rPr>
                                    <m:t>𝑟</m:t>
                                  </m:r>
                                </m:sub>
                              </m:sSub>
                            </m:den>
                          </m:f>
                          <m:r>
                            <a:rPr lang="en-AU"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func>
                                <m:funcPr>
                                  <m:ctrlPr>
                                    <a:rPr lang="en-US" sz="2800" i="1">
                                      <a:solidFill>
                                        <a:srgbClr val="FF0000"/>
                                      </a:solidFill>
                                      <a:latin typeface="Cambria Math" panose="02040503050406030204" pitchFamily="18" charset="0"/>
                                    </a:rPr>
                                  </m:ctrlPr>
                                </m:funcPr>
                                <m:fName>
                                  <m:r>
                                    <m:rPr>
                                      <m:sty m:val="p"/>
                                    </m:rPr>
                                    <a:rPr lang="en-AU" sz="2800">
                                      <a:solidFill>
                                        <a:srgbClr val="FF0000"/>
                                      </a:solidFill>
                                      <a:latin typeface="Cambria Math" panose="02040503050406030204" pitchFamily="18" charset="0"/>
                                    </a:rPr>
                                    <m:t>sin</m:t>
                                  </m:r>
                                </m:fName>
                                <m:e>
                                  <m:sSub>
                                    <m:sSubPr>
                                      <m:ctrlPr>
                                        <a:rPr lang="en-US" sz="2800" i="1">
                                          <a:solidFill>
                                            <a:srgbClr val="FF0000"/>
                                          </a:solidFill>
                                          <a:latin typeface="Cambria Math" panose="02040503050406030204" pitchFamily="18" charset="0"/>
                                        </a:rPr>
                                      </m:ctrlPr>
                                    </m:sSubPr>
                                    <m:e>
                                      <m:r>
                                        <a:rPr lang="en-AU" sz="2800" i="1">
                                          <a:solidFill>
                                            <a:srgbClr val="FF0000"/>
                                          </a:solidFill>
                                          <a:latin typeface="Cambria Math" panose="02040503050406030204" pitchFamily="18" charset="0"/>
                                        </a:rPr>
                                        <m:t>𝜔</m:t>
                                      </m:r>
                                    </m:e>
                                    <m:sub>
                                      <m:r>
                                        <a:rPr lang="en-AU" sz="2800" i="1">
                                          <a:solidFill>
                                            <a:srgbClr val="FF0000"/>
                                          </a:solidFill>
                                          <a:latin typeface="Cambria Math" panose="02040503050406030204" pitchFamily="18" charset="0"/>
                                        </a:rPr>
                                        <m:t>𝑛</m:t>
                                      </m:r>
                                    </m:sub>
                                  </m:sSub>
                                  <m:r>
                                    <a:rPr lang="en-AU" sz="2800" i="1">
                                      <a:solidFill>
                                        <a:srgbClr val="FF0000"/>
                                      </a:solidFill>
                                      <a:latin typeface="Cambria Math" panose="02040503050406030204" pitchFamily="18" charset="0"/>
                                    </a:rPr>
                                    <m:t>𝑡</m:t>
                                  </m:r>
                                </m:e>
                              </m:func>
                            </m:num>
                            <m:den>
                              <m:sSub>
                                <m:sSubPr>
                                  <m:ctrlPr>
                                    <a:rPr lang="en-US" sz="2800" i="1">
                                      <a:solidFill>
                                        <a:srgbClr val="FF0000"/>
                                      </a:solidFill>
                                      <a:latin typeface="Cambria Math" panose="02040503050406030204" pitchFamily="18" charset="0"/>
                                    </a:rPr>
                                  </m:ctrlPr>
                                </m:sSubPr>
                                <m:e>
                                  <m:r>
                                    <a:rPr lang="en-AU" sz="2800" i="1">
                                      <a:solidFill>
                                        <a:srgbClr val="FF0000"/>
                                      </a:solidFill>
                                      <a:latin typeface="Cambria Math" panose="02040503050406030204" pitchFamily="18" charset="0"/>
                                    </a:rPr>
                                    <m:t>𝜔</m:t>
                                  </m:r>
                                </m:e>
                                <m:sub>
                                  <m:r>
                                    <a:rPr lang="en-AU" sz="2800" i="1">
                                      <a:solidFill>
                                        <a:srgbClr val="FF0000"/>
                                      </a:solidFill>
                                      <a:latin typeface="Cambria Math" panose="02040503050406030204" pitchFamily="18" charset="0"/>
                                    </a:rPr>
                                    <m:t>𝑛</m:t>
                                  </m:r>
                                </m:sub>
                              </m:sSub>
                              <m:sSub>
                                <m:sSubPr>
                                  <m:ctrlPr>
                                    <a:rPr lang="en-US" sz="2800" i="1">
                                      <a:solidFill>
                                        <a:srgbClr val="FF0000"/>
                                      </a:solidFill>
                                      <a:latin typeface="Cambria Math" panose="02040503050406030204" pitchFamily="18" charset="0"/>
                                    </a:rPr>
                                  </m:ctrlPr>
                                </m:sSubPr>
                                <m:e>
                                  <m:r>
                                    <a:rPr lang="en-AU" sz="2800" i="1">
                                      <a:solidFill>
                                        <a:srgbClr val="FF0000"/>
                                      </a:solidFill>
                                      <a:latin typeface="Cambria Math" panose="02040503050406030204" pitchFamily="18" charset="0"/>
                                    </a:rPr>
                                    <m:t>𝑡</m:t>
                                  </m:r>
                                </m:e>
                                <m:sub>
                                  <m:r>
                                    <a:rPr lang="en-AU" sz="2800" i="1">
                                      <a:solidFill>
                                        <a:srgbClr val="FF0000"/>
                                      </a:solidFill>
                                      <a:latin typeface="Cambria Math" panose="02040503050406030204" pitchFamily="18" charset="0"/>
                                    </a:rPr>
                                    <m:t>𝑟</m:t>
                                  </m:r>
                                </m:sub>
                              </m:sSub>
                            </m:den>
                          </m:f>
                        </m:e>
                      </m:d>
                      <m:r>
                        <a:rPr lang="en-AU" sz="2800" i="1">
                          <a:solidFill>
                            <a:srgbClr val="FF0000"/>
                          </a:solidFill>
                          <a:latin typeface="Cambria Math" panose="02040503050406030204" pitchFamily="18" charset="0"/>
                        </a:rPr>
                        <m:t>       </m:t>
                      </m:r>
                      <m:r>
                        <a:rPr lang="en-AU" sz="2800" i="1">
                          <a:solidFill>
                            <a:srgbClr val="FF0000"/>
                          </a:solidFill>
                          <a:latin typeface="Cambria Math" panose="02040503050406030204" pitchFamily="18" charset="0"/>
                        </a:rPr>
                        <m:t>𝑡</m:t>
                      </m:r>
                      <m:r>
                        <a:rPr lang="en-AU" sz="2800" i="1">
                          <a:solidFill>
                            <a:srgbClr val="FF0000"/>
                          </a:solidFill>
                          <a:latin typeface="Cambria Math" panose="02040503050406030204" pitchFamily="18" charset="0"/>
                        </a:rPr>
                        <m:t>≤</m:t>
                      </m:r>
                      <m:sSub>
                        <m:sSubPr>
                          <m:ctrlPr>
                            <a:rPr lang="en-US" sz="2800" i="1">
                              <a:solidFill>
                                <a:srgbClr val="FF0000"/>
                              </a:solidFill>
                              <a:latin typeface="Cambria Math" panose="02040503050406030204" pitchFamily="18" charset="0"/>
                            </a:rPr>
                          </m:ctrlPr>
                        </m:sSubPr>
                        <m:e>
                          <m:r>
                            <a:rPr lang="en-AU" sz="2800" i="1">
                              <a:solidFill>
                                <a:srgbClr val="FF0000"/>
                              </a:solidFill>
                              <a:latin typeface="Cambria Math" panose="02040503050406030204" pitchFamily="18" charset="0"/>
                            </a:rPr>
                            <m:t> </m:t>
                          </m:r>
                          <m:r>
                            <a:rPr lang="en-AU" sz="2800" i="1">
                              <a:solidFill>
                                <a:srgbClr val="FF0000"/>
                              </a:solidFill>
                              <a:latin typeface="Cambria Math" panose="02040503050406030204" pitchFamily="18" charset="0"/>
                            </a:rPr>
                            <m:t>𝑡</m:t>
                          </m:r>
                        </m:e>
                        <m:sub>
                          <m:r>
                            <a:rPr lang="en-AU" sz="2800" i="1">
                              <a:solidFill>
                                <a:srgbClr val="FF0000"/>
                              </a:solidFill>
                              <a:latin typeface="Cambria Math" panose="02040503050406030204" pitchFamily="18" charset="0"/>
                            </a:rPr>
                            <m:t>𝑟</m:t>
                          </m:r>
                          <m:r>
                            <a:rPr lang="en-AU" sz="2800" i="1">
                              <a:solidFill>
                                <a:srgbClr val="FF0000"/>
                              </a:solidFill>
                              <a:latin typeface="Cambria Math" panose="02040503050406030204" pitchFamily="18" charset="0"/>
                            </a:rPr>
                            <m:t> </m:t>
                          </m:r>
                        </m:sub>
                      </m:sSub>
                      <m:r>
                        <a:rPr lang="en-AU" sz="2800" i="1">
                          <a:solidFill>
                            <a:srgbClr val="FF0000"/>
                          </a:solidFill>
                          <a:latin typeface="Cambria Math" panose="02040503050406030204" pitchFamily="18" charset="0"/>
                        </a:rPr>
                        <m:t>     (</m:t>
                      </m:r>
                      <m:r>
                        <a:rPr lang="en-AU" sz="2800" i="1">
                          <a:solidFill>
                            <a:srgbClr val="FF0000"/>
                          </a:solidFill>
                          <a:latin typeface="Cambria Math" panose="02040503050406030204" pitchFamily="18" charset="0"/>
                        </a:rPr>
                        <m:t>4</m:t>
                      </m:r>
                      <m:r>
                        <a:rPr lang="en-AU" sz="2800" i="1">
                          <a:solidFill>
                            <a:srgbClr val="FF0000"/>
                          </a:solidFill>
                          <a:latin typeface="Cambria Math" panose="02040503050406030204" pitchFamily="18" charset="0"/>
                        </a:rPr>
                        <m:t>.</m:t>
                      </m:r>
                      <m:r>
                        <a:rPr lang="en-AU" sz="2800" i="1">
                          <a:solidFill>
                            <a:srgbClr val="FF0000"/>
                          </a:solidFill>
                          <a:latin typeface="Cambria Math" panose="02040503050406030204" pitchFamily="18" charset="0"/>
                        </a:rPr>
                        <m:t>5</m:t>
                      </m:r>
                      <m:r>
                        <a:rPr lang="en-AU" sz="2800" i="1">
                          <a:solidFill>
                            <a:srgbClr val="FF0000"/>
                          </a:solidFill>
                          <a:latin typeface="Cambria Math" panose="02040503050406030204" pitchFamily="18" charset="0"/>
                        </a:rPr>
                        <m:t>.</m:t>
                      </m:r>
                      <m:r>
                        <a:rPr lang="en-AU" sz="2800" i="1">
                          <a:solidFill>
                            <a:srgbClr val="FF0000"/>
                          </a:solidFill>
                          <a:latin typeface="Cambria Math" panose="02040503050406030204" pitchFamily="18" charset="0"/>
                        </a:rPr>
                        <m:t>2</m:t>
                      </m:r>
                      <m:r>
                        <a:rPr lang="en-AU" sz="2800" i="1">
                          <a:solidFill>
                            <a:srgbClr val="FF0000"/>
                          </a:solidFill>
                          <a:latin typeface="Cambria Math" panose="02040503050406030204" pitchFamily="18" charset="0"/>
                        </a:rPr>
                        <m:t>)</m:t>
                      </m:r>
                    </m:oMath>
                  </m:oMathPara>
                </a14:m>
                <a:endParaRPr lang="ar-SY" sz="2800" dirty="0" smtClean="0">
                  <a:solidFill>
                    <a:srgbClr val="FF0000"/>
                  </a:solidFill>
                </a:endParaRPr>
              </a:p>
              <a:p>
                <a:pPr marL="0" indent="0">
                  <a:buNone/>
                </a:pPr>
                <a:r>
                  <a:rPr lang="ar-SY" sz="2800" dirty="0" smtClean="0"/>
                  <a:t>يمكن </a:t>
                </a:r>
                <a:r>
                  <a:rPr lang="ar-SY" sz="2800" dirty="0"/>
                  <a:t>تحديد الاستجابة خلال الصفحة الثابتة بتقييم تكامل ديوهامل بعد تعويض المعادلة (4.5.1) </a:t>
                </a:r>
                <a:r>
                  <a:rPr lang="ar-SY" sz="2800" dirty="0" smtClean="0"/>
                  <a:t>(</a:t>
                </a:r>
                <a14:m>
                  <m:oMath xmlns:m="http://schemas.openxmlformats.org/officeDocument/2006/math">
                    <m:r>
                      <a:rPr lang="en-AU" sz="1600" b="1" i="1">
                        <a:latin typeface="Cambria Math" panose="02040503050406030204" pitchFamily="18" charset="0"/>
                      </a:rPr>
                      <m:t>𝒑</m:t>
                    </m:r>
                    <m:r>
                      <a:rPr lang="en-AU" sz="1600" b="1" i="1">
                        <a:latin typeface="Cambria Math" panose="02040503050406030204" pitchFamily="18" charset="0"/>
                      </a:rPr>
                      <m:t>(</m:t>
                    </m:r>
                    <m:r>
                      <a:rPr lang="en-AU" sz="1600" b="1" i="1">
                        <a:latin typeface="Cambria Math" panose="02040503050406030204" pitchFamily="18" charset="0"/>
                      </a:rPr>
                      <m:t>𝒕</m:t>
                    </m:r>
                    <m:r>
                      <a:rPr lang="en-AU" sz="1600" b="1" i="1">
                        <a:latin typeface="Cambria Math" panose="02040503050406030204" pitchFamily="18" charset="0"/>
                      </a:rPr>
                      <m:t>)=</m:t>
                    </m:r>
                    <m:d>
                      <m:dPr>
                        <m:begChr m:val="{"/>
                        <m:endChr m:val=""/>
                        <m:ctrlPr>
                          <a:rPr lang="en-US" sz="1600" b="1" i="1">
                            <a:latin typeface="Cambria Math" panose="02040503050406030204" pitchFamily="18" charset="0"/>
                          </a:rPr>
                        </m:ctrlPr>
                      </m:dPr>
                      <m:e>
                        <m:eqArr>
                          <m:eqArrPr>
                            <m:ctrlPr>
                              <a:rPr lang="en-US" sz="1600" b="1" i="1">
                                <a:latin typeface="Cambria Math" panose="02040503050406030204" pitchFamily="18" charset="0"/>
                              </a:rPr>
                            </m:ctrlPr>
                          </m:eqArrPr>
                          <m:e>
                            <m:sSub>
                              <m:sSubPr>
                                <m:ctrlPr>
                                  <a:rPr lang="en-US" sz="1600" b="1" i="1">
                                    <a:latin typeface="Cambria Math" panose="02040503050406030204" pitchFamily="18" charset="0"/>
                                  </a:rPr>
                                </m:ctrlPr>
                              </m:sSubPr>
                              <m:e>
                                <m:r>
                                  <a:rPr lang="en-AU" sz="1600" b="1" i="1">
                                    <a:latin typeface="Cambria Math" panose="02040503050406030204" pitchFamily="18" charset="0"/>
                                  </a:rPr>
                                  <m:t>𝒑</m:t>
                                </m:r>
                              </m:e>
                              <m:sub>
                                <m:r>
                                  <a:rPr lang="en-AU" sz="1600" b="1" i="1">
                                    <a:latin typeface="Cambria Math" panose="02040503050406030204" pitchFamily="18" charset="0"/>
                                  </a:rPr>
                                  <m:t>𝟎</m:t>
                                </m:r>
                              </m:sub>
                            </m:sSub>
                            <m:d>
                              <m:dPr>
                                <m:ctrlPr>
                                  <a:rPr lang="en-US" sz="1600" b="1" i="1">
                                    <a:latin typeface="Cambria Math" panose="02040503050406030204" pitchFamily="18" charset="0"/>
                                  </a:rPr>
                                </m:ctrlPr>
                              </m:dPr>
                              <m:e>
                                <m:f>
                                  <m:fPr>
                                    <m:ctrlPr>
                                      <a:rPr lang="en-US" sz="1600" b="1" i="1">
                                        <a:latin typeface="Cambria Math" panose="02040503050406030204" pitchFamily="18" charset="0"/>
                                      </a:rPr>
                                    </m:ctrlPr>
                                  </m:fPr>
                                  <m:num>
                                    <m:r>
                                      <a:rPr lang="en-AU" sz="1600" b="1" i="1">
                                        <a:latin typeface="Cambria Math" panose="02040503050406030204" pitchFamily="18" charset="0"/>
                                      </a:rPr>
                                      <m:t>𝒕</m:t>
                                    </m:r>
                                  </m:num>
                                  <m:den>
                                    <m:sSub>
                                      <m:sSubPr>
                                        <m:ctrlPr>
                                          <a:rPr lang="en-US" sz="1600" b="1" i="1">
                                            <a:latin typeface="Cambria Math" panose="02040503050406030204" pitchFamily="18" charset="0"/>
                                          </a:rPr>
                                        </m:ctrlPr>
                                      </m:sSubPr>
                                      <m:e>
                                        <m:r>
                                          <a:rPr lang="en-AU" sz="1600" b="1" i="1">
                                            <a:latin typeface="Cambria Math" panose="02040503050406030204" pitchFamily="18" charset="0"/>
                                          </a:rPr>
                                          <m:t>𝒕</m:t>
                                        </m:r>
                                      </m:e>
                                      <m:sub>
                                        <m:r>
                                          <a:rPr lang="en-AU" sz="1600" b="1" i="1">
                                            <a:latin typeface="Cambria Math" panose="02040503050406030204" pitchFamily="18" charset="0"/>
                                          </a:rPr>
                                          <m:t>𝒓</m:t>
                                        </m:r>
                                      </m:sub>
                                    </m:sSub>
                                  </m:den>
                                </m:f>
                              </m:e>
                            </m:d>
                            <m:r>
                              <a:rPr lang="en-AU" sz="1600" b="1" i="1">
                                <a:latin typeface="Cambria Math" panose="02040503050406030204" pitchFamily="18" charset="0"/>
                              </a:rPr>
                              <m:t>                         </m:t>
                            </m:r>
                            <m:r>
                              <a:rPr lang="en-AU" sz="1600" b="1" i="1">
                                <a:latin typeface="Cambria Math" panose="02040503050406030204" pitchFamily="18" charset="0"/>
                              </a:rPr>
                              <m:t>𝒕</m:t>
                            </m:r>
                            <m:r>
                              <a:rPr lang="en-AU" sz="1600" b="1" i="1">
                                <a:latin typeface="Cambria Math" panose="02040503050406030204" pitchFamily="18" charset="0"/>
                              </a:rPr>
                              <m:t>≤</m:t>
                            </m:r>
                            <m:sSub>
                              <m:sSubPr>
                                <m:ctrlPr>
                                  <a:rPr lang="en-US" sz="1600" b="1" i="1">
                                    <a:latin typeface="Cambria Math" panose="02040503050406030204" pitchFamily="18" charset="0"/>
                                  </a:rPr>
                                </m:ctrlPr>
                              </m:sSubPr>
                              <m:e>
                                <m:r>
                                  <a:rPr lang="en-AU" sz="1600" b="1" i="1">
                                    <a:latin typeface="Cambria Math" panose="02040503050406030204" pitchFamily="18" charset="0"/>
                                  </a:rPr>
                                  <m:t> </m:t>
                                </m:r>
                                <m:r>
                                  <a:rPr lang="en-AU" sz="1600" b="1" i="1">
                                    <a:latin typeface="Cambria Math" panose="02040503050406030204" pitchFamily="18" charset="0"/>
                                  </a:rPr>
                                  <m:t>𝒕</m:t>
                                </m:r>
                              </m:e>
                              <m:sub>
                                <m:r>
                                  <a:rPr lang="en-AU" sz="1600" b="1" i="1">
                                    <a:latin typeface="Cambria Math" panose="02040503050406030204" pitchFamily="18" charset="0"/>
                                  </a:rPr>
                                  <m:t>𝒓</m:t>
                                </m:r>
                                <m:r>
                                  <a:rPr lang="en-AU" sz="1600" b="1" i="1">
                                    <a:latin typeface="Cambria Math" panose="02040503050406030204" pitchFamily="18" charset="0"/>
                                  </a:rPr>
                                  <m:t> </m:t>
                                </m:r>
                              </m:sub>
                            </m:sSub>
                          </m:e>
                          <m:e>
                            <m:sSub>
                              <m:sSubPr>
                                <m:ctrlPr>
                                  <a:rPr lang="en-US" sz="1600" b="1" i="1">
                                    <a:latin typeface="Cambria Math" panose="02040503050406030204" pitchFamily="18" charset="0"/>
                                  </a:rPr>
                                </m:ctrlPr>
                              </m:sSubPr>
                              <m:e>
                                <m:r>
                                  <a:rPr lang="en-AU" sz="1600" b="1" i="1">
                                    <a:latin typeface="Cambria Math" panose="02040503050406030204" pitchFamily="18" charset="0"/>
                                  </a:rPr>
                                  <m:t>    </m:t>
                                </m:r>
                                <m:r>
                                  <a:rPr lang="en-AU" sz="1600" b="1" i="1">
                                    <a:latin typeface="Cambria Math" panose="02040503050406030204" pitchFamily="18" charset="0"/>
                                  </a:rPr>
                                  <m:t>𝒑</m:t>
                                </m:r>
                              </m:e>
                              <m:sub>
                                <m:r>
                                  <a:rPr lang="en-AU" sz="1600" b="1" i="1">
                                    <a:latin typeface="Cambria Math" panose="02040503050406030204" pitchFamily="18" charset="0"/>
                                  </a:rPr>
                                  <m:t>𝟎</m:t>
                                </m:r>
                                <m:r>
                                  <a:rPr lang="en-AU" sz="1600" b="1" i="1">
                                    <a:latin typeface="Cambria Math" panose="02040503050406030204" pitchFamily="18" charset="0"/>
                                  </a:rPr>
                                  <m:t>                           </m:t>
                                </m:r>
                              </m:sub>
                            </m:sSub>
                            <m:r>
                              <a:rPr lang="en-AU" sz="1600" b="1" i="1">
                                <a:latin typeface="Cambria Math" panose="02040503050406030204" pitchFamily="18" charset="0"/>
                              </a:rPr>
                              <m:t>          </m:t>
                            </m:r>
                            <m:r>
                              <a:rPr lang="en-AU" sz="1600" b="1" i="1">
                                <a:latin typeface="Cambria Math" panose="02040503050406030204" pitchFamily="18" charset="0"/>
                              </a:rPr>
                              <m:t>𝒕</m:t>
                            </m:r>
                            <m:r>
                              <a:rPr lang="en-AU" sz="1600" b="1" i="1">
                                <a:latin typeface="Cambria Math" panose="02040503050406030204" pitchFamily="18" charset="0"/>
                              </a:rPr>
                              <m:t>≥</m:t>
                            </m:r>
                            <m:sSub>
                              <m:sSubPr>
                                <m:ctrlPr>
                                  <a:rPr lang="en-US" sz="1600" b="1" i="1">
                                    <a:latin typeface="Cambria Math" panose="02040503050406030204" pitchFamily="18" charset="0"/>
                                  </a:rPr>
                                </m:ctrlPr>
                              </m:sSubPr>
                              <m:e>
                                <m:r>
                                  <a:rPr lang="en-AU" sz="1600" b="1" i="1">
                                    <a:latin typeface="Cambria Math" panose="02040503050406030204" pitchFamily="18" charset="0"/>
                                  </a:rPr>
                                  <m:t>𝒕</m:t>
                                </m:r>
                              </m:e>
                              <m:sub>
                                <m:r>
                                  <a:rPr lang="en-AU" sz="1600" b="1" i="1">
                                    <a:latin typeface="Cambria Math" panose="02040503050406030204" pitchFamily="18" charset="0"/>
                                  </a:rPr>
                                  <m:t>𝒓</m:t>
                                </m:r>
                              </m:sub>
                            </m:sSub>
                          </m:e>
                        </m:eqArr>
                      </m:e>
                    </m:d>
                  </m:oMath>
                </a14:m>
                <a:r>
                  <a:rPr lang="ar-SY" sz="2800" dirty="0" smtClean="0"/>
                  <a:t>)   في </a:t>
                </a:r>
                <a:r>
                  <a:rPr lang="ar-SY" sz="2800" dirty="0"/>
                  <a:t>المعادلة (4.2.4) . </a:t>
                </a:r>
                <a:endParaRPr lang="ar-SY" sz="2800" dirty="0" smtClean="0"/>
              </a:p>
              <a:p>
                <a:pPr marL="0" indent="0">
                  <a:buNone/>
                </a:pPr>
                <a14:m>
                  <m:oMathPara xmlns:m="http://schemas.openxmlformats.org/officeDocument/2006/math">
                    <m:oMathParaPr>
                      <m:jc m:val="centerGroup"/>
                    </m:oMathParaPr>
                    <m:oMath xmlns:m="http://schemas.openxmlformats.org/officeDocument/2006/math">
                      <m:r>
                        <a:rPr lang="en-GB" sz="2000" b="1" i="1">
                          <a:solidFill>
                            <a:srgbClr val="7030A0"/>
                          </a:solidFill>
                          <a:latin typeface="Cambria Math" panose="02040503050406030204" pitchFamily="18" charset="0"/>
                        </a:rPr>
                        <m:t>𝒖</m:t>
                      </m:r>
                      <m:d>
                        <m:dPr>
                          <m:ctrlPr>
                            <a:rPr lang="en-US" sz="2000" b="1" i="1">
                              <a:solidFill>
                                <a:srgbClr val="7030A0"/>
                              </a:solidFill>
                              <a:latin typeface="Cambria Math" panose="02040503050406030204" pitchFamily="18" charset="0"/>
                            </a:rPr>
                          </m:ctrlPr>
                        </m:dPr>
                        <m:e>
                          <m:r>
                            <a:rPr lang="en-GB" sz="2000" b="1" i="1">
                              <a:solidFill>
                                <a:srgbClr val="7030A0"/>
                              </a:solidFill>
                              <a:latin typeface="Cambria Math" panose="02040503050406030204" pitchFamily="18" charset="0"/>
                            </a:rPr>
                            <m:t>𝒕</m:t>
                          </m:r>
                        </m:e>
                      </m:d>
                      <m:r>
                        <a:rPr lang="en-GB" sz="2000" b="1" i="1">
                          <a:solidFill>
                            <a:srgbClr val="7030A0"/>
                          </a:solidFill>
                          <a:latin typeface="Cambria Math" panose="02040503050406030204" pitchFamily="18" charset="0"/>
                        </a:rPr>
                        <m:t>=</m:t>
                      </m:r>
                      <m:f>
                        <m:fPr>
                          <m:ctrlPr>
                            <a:rPr lang="en-US" sz="2000" b="1" i="1">
                              <a:solidFill>
                                <a:srgbClr val="7030A0"/>
                              </a:solidFill>
                              <a:latin typeface="Cambria Math" panose="02040503050406030204" pitchFamily="18" charset="0"/>
                            </a:rPr>
                          </m:ctrlPr>
                        </m:fPr>
                        <m:num>
                          <m:r>
                            <a:rPr lang="en-GB" sz="2000" b="1" i="1">
                              <a:solidFill>
                                <a:srgbClr val="7030A0"/>
                              </a:solidFill>
                              <a:latin typeface="Cambria Math" panose="02040503050406030204" pitchFamily="18" charset="0"/>
                            </a:rPr>
                            <m:t>𝟏</m:t>
                          </m:r>
                        </m:num>
                        <m:den>
                          <m:r>
                            <a:rPr lang="en-GB" sz="2000" b="1" i="1">
                              <a:solidFill>
                                <a:srgbClr val="7030A0"/>
                              </a:solidFill>
                              <a:latin typeface="Cambria Math" panose="02040503050406030204" pitchFamily="18" charset="0"/>
                            </a:rPr>
                            <m:t>𝒎</m:t>
                          </m:r>
                          <m:sSub>
                            <m:sSubPr>
                              <m:ctrlPr>
                                <a:rPr lang="en-US" sz="2000" b="1" i="1">
                                  <a:solidFill>
                                    <a:srgbClr val="7030A0"/>
                                  </a:solidFill>
                                  <a:latin typeface="Cambria Math" panose="02040503050406030204" pitchFamily="18" charset="0"/>
                                </a:rPr>
                              </m:ctrlPr>
                            </m:sSubPr>
                            <m:e>
                              <m:r>
                                <a:rPr lang="en-GB" sz="2000" b="1" i="1">
                                  <a:solidFill>
                                    <a:srgbClr val="7030A0"/>
                                  </a:solidFill>
                                  <a:latin typeface="Cambria Math" panose="02040503050406030204" pitchFamily="18" charset="0"/>
                                </a:rPr>
                                <m:t>𝝎</m:t>
                              </m:r>
                            </m:e>
                            <m:sub>
                              <m:r>
                                <a:rPr lang="en-GB" sz="2000" b="1" i="1">
                                  <a:solidFill>
                                    <a:srgbClr val="7030A0"/>
                                  </a:solidFill>
                                  <a:latin typeface="Cambria Math" panose="02040503050406030204" pitchFamily="18" charset="0"/>
                                </a:rPr>
                                <m:t>𝒏</m:t>
                              </m:r>
                            </m:sub>
                          </m:sSub>
                        </m:den>
                      </m:f>
                      <m:nary>
                        <m:naryPr>
                          <m:limLoc m:val="subSup"/>
                          <m:ctrlPr>
                            <a:rPr lang="en-US" sz="2000" b="1" i="1">
                              <a:solidFill>
                                <a:srgbClr val="7030A0"/>
                              </a:solidFill>
                              <a:latin typeface="Cambria Math" panose="02040503050406030204" pitchFamily="18" charset="0"/>
                            </a:rPr>
                          </m:ctrlPr>
                        </m:naryPr>
                        <m:sub>
                          <m:r>
                            <a:rPr lang="en-GB" sz="2000" b="1" i="1">
                              <a:solidFill>
                                <a:srgbClr val="7030A0"/>
                              </a:solidFill>
                              <a:latin typeface="Cambria Math" panose="02040503050406030204" pitchFamily="18" charset="0"/>
                            </a:rPr>
                            <m:t>𝟎</m:t>
                          </m:r>
                        </m:sub>
                        <m:sup>
                          <m:r>
                            <a:rPr lang="en-GB" sz="2000" b="1" i="1">
                              <a:solidFill>
                                <a:srgbClr val="7030A0"/>
                              </a:solidFill>
                              <a:latin typeface="Cambria Math" panose="02040503050406030204" pitchFamily="18" charset="0"/>
                            </a:rPr>
                            <m:t>𝒕</m:t>
                          </m:r>
                        </m:sup>
                        <m:e>
                          <m:r>
                            <a:rPr lang="en-GB" sz="2000" b="1" i="1">
                              <a:solidFill>
                                <a:srgbClr val="7030A0"/>
                              </a:solidFill>
                              <a:latin typeface="Cambria Math" panose="02040503050406030204" pitchFamily="18" charset="0"/>
                            </a:rPr>
                            <m:t>𝒑</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𝝉</m:t>
                          </m:r>
                          <m:r>
                            <a:rPr lang="en-GB" sz="2000" b="1" i="1">
                              <a:solidFill>
                                <a:srgbClr val="7030A0"/>
                              </a:solidFill>
                              <a:latin typeface="Cambria Math" panose="02040503050406030204" pitchFamily="18" charset="0"/>
                            </a:rPr>
                            <m:t>)</m:t>
                          </m:r>
                          <m:func>
                            <m:funcPr>
                              <m:ctrlPr>
                                <a:rPr lang="en-US" sz="2000" b="1" i="1">
                                  <a:solidFill>
                                    <a:srgbClr val="7030A0"/>
                                  </a:solidFill>
                                  <a:latin typeface="Cambria Math" panose="02040503050406030204" pitchFamily="18" charset="0"/>
                                </a:rPr>
                              </m:ctrlPr>
                            </m:funcPr>
                            <m:fName>
                              <m:r>
                                <a:rPr lang="en-US" sz="2000" b="1" i="1">
                                  <a:solidFill>
                                    <a:srgbClr val="7030A0"/>
                                  </a:solidFill>
                                  <a:latin typeface="Cambria Math" panose="02040503050406030204" pitchFamily="18" charset="0"/>
                                </a:rPr>
                                <m:t>𝒔𝒊𝒏</m:t>
                              </m:r>
                            </m:fName>
                            <m:e>
                              <m:d>
                                <m:dPr>
                                  <m:begChr m:val="["/>
                                  <m:endChr m:val="]"/>
                                  <m:ctrlPr>
                                    <a:rPr lang="en-US" sz="2000" b="1" i="1">
                                      <a:solidFill>
                                        <a:srgbClr val="7030A0"/>
                                      </a:solidFill>
                                      <a:latin typeface="Cambria Math" panose="02040503050406030204" pitchFamily="18" charset="0"/>
                                    </a:rPr>
                                  </m:ctrlPr>
                                </m:dPr>
                                <m:e>
                                  <m:sSub>
                                    <m:sSubPr>
                                      <m:ctrlPr>
                                        <a:rPr lang="en-US" sz="2000" b="1" i="1">
                                          <a:solidFill>
                                            <a:srgbClr val="7030A0"/>
                                          </a:solidFill>
                                          <a:latin typeface="Cambria Math" panose="02040503050406030204" pitchFamily="18" charset="0"/>
                                        </a:rPr>
                                      </m:ctrlPr>
                                    </m:sSubPr>
                                    <m:e>
                                      <m:r>
                                        <a:rPr lang="en-GB" sz="2000" b="1" i="1">
                                          <a:solidFill>
                                            <a:srgbClr val="7030A0"/>
                                          </a:solidFill>
                                          <a:latin typeface="Cambria Math" panose="02040503050406030204" pitchFamily="18" charset="0"/>
                                        </a:rPr>
                                        <m:t>𝝎</m:t>
                                      </m:r>
                                    </m:e>
                                    <m:sub>
                                      <m:r>
                                        <a:rPr lang="en-GB" sz="2000" b="1" i="1">
                                          <a:solidFill>
                                            <a:srgbClr val="7030A0"/>
                                          </a:solidFill>
                                          <a:latin typeface="Cambria Math" panose="02040503050406030204" pitchFamily="18" charset="0"/>
                                        </a:rPr>
                                        <m:t>𝒏</m:t>
                                      </m:r>
                                    </m:sub>
                                  </m:sSub>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𝒕</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𝝉</m:t>
                                  </m:r>
                                  <m:r>
                                    <a:rPr lang="en-GB" sz="2000" b="1" i="1">
                                      <a:solidFill>
                                        <a:srgbClr val="7030A0"/>
                                      </a:solidFill>
                                      <a:latin typeface="Cambria Math" panose="02040503050406030204" pitchFamily="18" charset="0"/>
                                    </a:rPr>
                                    <m:t>)</m:t>
                                  </m:r>
                                </m:e>
                              </m:d>
                              <m:r>
                                <a:rPr lang="en-GB" sz="2000" b="1" i="1">
                                  <a:solidFill>
                                    <a:srgbClr val="7030A0"/>
                                  </a:solidFill>
                                  <a:latin typeface="Cambria Math" panose="02040503050406030204" pitchFamily="18" charset="0"/>
                                </a:rPr>
                                <m:t>𝒅</m:t>
                              </m:r>
                              <m:r>
                                <a:rPr lang="en-GB" sz="2000" b="1" i="1">
                                  <a:solidFill>
                                    <a:srgbClr val="7030A0"/>
                                  </a:solidFill>
                                  <a:latin typeface="Cambria Math" panose="02040503050406030204" pitchFamily="18" charset="0"/>
                                </a:rPr>
                                <m:t>𝝉</m:t>
                              </m:r>
                            </m:e>
                          </m:func>
                        </m:e>
                      </m:nary>
                      <m:r>
                        <a:rPr lang="en-GB" sz="2000" b="1" i="1">
                          <a:solidFill>
                            <a:srgbClr val="7030A0"/>
                          </a:solidFill>
                          <a:latin typeface="Cambria Math" panose="02040503050406030204" pitchFamily="18" charset="0"/>
                        </a:rPr>
                        <m:t> </m:t>
                      </m:r>
                      <m:r>
                        <a:rPr lang="ar-SY" sz="2000" b="1" i="1">
                          <a:solidFill>
                            <a:srgbClr val="7030A0"/>
                          </a:solidFill>
                          <a:latin typeface="Cambria Math" panose="02040503050406030204" pitchFamily="18" charset="0"/>
                        </a:rPr>
                        <m:t>     </m:t>
                      </m:r>
                      <m:d>
                        <m:dPr>
                          <m:ctrlPr>
                            <a:rPr lang="en-GB" sz="2000" b="1" i="1">
                              <a:solidFill>
                                <a:srgbClr val="7030A0"/>
                              </a:solidFill>
                              <a:latin typeface="Cambria Math" panose="02040503050406030204" pitchFamily="18" charset="0"/>
                            </a:rPr>
                          </m:ctrlPr>
                        </m:dPr>
                        <m:e>
                          <m:r>
                            <a:rPr lang="en-GB" sz="2000" b="1" i="1">
                              <a:solidFill>
                                <a:srgbClr val="7030A0"/>
                              </a:solidFill>
                              <a:latin typeface="Cambria Math" panose="02040503050406030204" pitchFamily="18" charset="0"/>
                            </a:rPr>
                            <m:t>𝟒</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𝟐</m:t>
                          </m:r>
                          <m:r>
                            <a:rPr lang="en-GB" sz="2000" b="1" i="1">
                              <a:solidFill>
                                <a:srgbClr val="7030A0"/>
                              </a:solidFill>
                              <a:latin typeface="Cambria Math" panose="02040503050406030204" pitchFamily="18" charset="0"/>
                            </a:rPr>
                            <m:t>.</m:t>
                          </m:r>
                          <m:r>
                            <a:rPr lang="en-GB" sz="2000" b="1" i="1">
                              <a:solidFill>
                                <a:srgbClr val="7030A0"/>
                              </a:solidFill>
                              <a:latin typeface="Cambria Math" panose="02040503050406030204" pitchFamily="18" charset="0"/>
                            </a:rPr>
                            <m:t>𝟒</m:t>
                          </m:r>
                        </m:e>
                      </m:d>
                    </m:oMath>
                  </m:oMathPara>
                </a14:m>
                <a:endParaRPr lang="ar-SY" sz="2000" dirty="0" smtClean="0"/>
              </a:p>
              <a:p>
                <a:pPr marL="0" indent="0">
                  <a:buNone/>
                </a:pPr>
                <a:endParaRPr lang="ar-SY" sz="2000" dirty="0"/>
              </a:p>
              <a:p>
                <a:pPr marL="0" indent="0">
                  <a:buNone/>
                </a:pPr>
                <a:r>
                  <a:rPr lang="ar-SY" sz="2800" dirty="0" smtClean="0"/>
                  <a:t>وبشكل </a:t>
                </a:r>
                <a:r>
                  <a:rPr lang="ar-SY" sz="2800" dirty="0"/>
                  <a:t>متبادل فإن الحلول الموجودة من أجل الاهتزاز الحر والقوة ذات القدر الثابت يمكن أن تفيد في التعبير عن هذه الاستجابة كما </a:t>
                </a:r>
                <a:r>
                  <a:rPr lang="ar-SY" sz="2800" dirty="0" smtClean="0"/>
                  <a:t>يلي:</a:t>
                </a:r>
              </a:p>
              <a:p>
                <a:pPr marL="0" indent="0">
                  <a:buNone/>
                </a:pPr>
                <a:r>
                  <a:rPr lang="ar-SY" sz="800" dirty="0" smtClean="0"/>
                  <a:t> </a:t>
                </a:r>
              </a:p>
              <a:p>
                <a:pPr marL="0" indent="0" rtl="0">
                  <a:buNone/>
                </a:pPr>
                <a14:m>
                  <m:oMathPara xmlns:m="http://schemas.openxmlformats.org/officeDocument/2006/math">
                    <m:oMathParaPr>
                      <m:jc m:val="left"/>
                    </m:oMathParaPr>
                    <m:oMath xmlns:m="http://schemas.openxmlformats.org/officeDocument/2006/math">
                      <m:r>
                        <a:rPr lang="en-GB" sz="1700" b="1" i="1" smtClean="0">
                          <a:solidFill>
                            <a:srgbClr val="FF0000"/>
                          </a:solidFill>
                          <a:latin typeface="Cambria Math" panose="02040503050406030204" pitchFamily="18" charset="0"/>
                        </a:rPr>
                        <m:t>𝒖</m:t>
                      </m:r>
                      <m:d>
                        <m:dPr>
                          <m:ctrlPr>
                            <a:rPr lang="en-US" sz="1700" b="1" i="1">
                              <a:solidFill>
                                <a:srgbClr val="FF0000"/>
                              </a:solidFill>
                              <a:latin typeface="Cambria Math" panose="02040503050406030204" pitchFamily="18" charset="0"/>
                            </a:rPr>
                          </m:ctrlPr>
                        </m:dPr>
                        <m:e>
                          <m:r>
                            <a:rPr lang="en-GB" sz="1700" b="1" i="1">
                              <a:solidFill>
                                <a:srgbClr val="FF0000"/>
                              </a:solidFill>
                              <a:latin typeface="Cambria Math" panose="02040503050406030204" pitchFamily="18" charset="0"/>
                            </a:rPr>
                            <m:t>𝒕</m:t>
                          </m:r>
                        </m:e>
                      </m:d>
                      <m:r>
                        <a:rPr lang="en-GB" sz="1700" b="1" i="1" smtClean="0">
                          <a:solidFill>
                            <a:srgbClr val="FF0000"/>
                          </a:solidFill>
                          <a:latin typeface="Cambria Math" panose="02040503050406030204" pitchFamily="18" charset="0"/>
                        </a:rPr>
                        <m:t>=</m:t>
                      </m:r>
                      <m:r>
                        <a:rPr lang="en-GB" sz="1700" b="1" i="1">
                          <a:solidFill>
                            <a:srgbClr val="FF0000"/>
                          </a:solidFill>
                          <a:latin typeface="Cambria Math" panose="02040503050406030204" pitchFamily="18" charset="0"/>
                        </a:rPr>
                        <m:t>𝒖</m:t>
                      </m:r>
                      <m:d>
                        <m:dPr>
                          <m:ctrlPr>
                            <a:rPr lang="en-US" sz="1700" b="1" i="1">
                              <a:solidFill>
                                <a:srgbClr val="FF0000"/>
                              </a:solidFill>
                              <a:latin typeface="Cambria Math" panose="02040503050406030204" pitchFamily="18" charset="0"/>
                            </a:rPr>
                          </m:ctrlPr>
                        </m:dPr>
                        <m:e>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 </m:t>
                              </m:r>
                              <m:r>
                                <a:rPr lang="en-AU" sz="1700" b="1" i="1">
                                  <a:solidFill>
                                    <a:srgbClr val="FF0000"/>
                                  </a:solidFill>
                                  <a:latin typeface="Cambria Math" panose="02040503050406030204" pitchFamily="18" charset="0"/>
                                </a:rPr>
                                <m:t>𝒕</m:t>
                              </m:r>
                            </m:e>
                            <m:sub>
                              <m:r>
                                <a:rPr lang="en-AU" sz="1700" b="1" i="1">
                                  <a:solidFill>
                                    <a:srgbClr val="FF0000"/>
                                  </a:solidFill>
                                  <a:latin typeface="Cambria Math" panose="02040503050406030204" pitchFamily="18" charset="0"/>
                                </a:rPr>
                                <m:t>𝒓</m:t>
                              </m:r>
                              <m:r>
                                <a:rPr lang="en-AU" sz="1700" b="1" i="1">
                                  <a:solidFill>
                                    <a:srgbClr val="FF0000"/>
                                  </a:solidFill>
                                  <a:latin typeface="Cambria Math" panose="02040503050406030204" pitchFamily="18" charset="0"/>
                                </a:rPr>
                                <m:t> </m:t>
                              </m:r>
                            </m:sub>
                          </m:sSub>
                        </m:e>
                      </m:d>
                      <m:func>
                        <m:funcPr>
                          <m:ctrlPr>
                            <a:rPr lang="en-US" sz="1700" b="1" i="1">
                              <a:solidFill>
                                <a:srgbClr val="FF0000"/>
                              </a:solidFill>
                              <a:latin typeface="Cambria Math" panose="02040503050406030204" pitchFamily="18" charset="0"/>
                            </a:rPr>
                          </m:ctrlPr>
                        </m:funcPr>
                        <m:fName>
                          <m:r>
                            <a:rPr lang="en-AU" sz="1700" b="1" i="1">
                              <a:solidFill>
                                <a:srgbClr val="FF0000"/>
                              </a:solidFill>
                              <a:latin typeface="Cambria Math" panose="02040503050406030204" pitchFamily="18" charset="0"/>
                            </a:rPr>
                            <m:t>𝒄𝒐𝒔</m:t>
                          </m:r>
                        </m:fName>
                        <m:e>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𝝎</m:t>
                              </m:r>
                            </m:e>
                            <m:sub>
                              <m:r>
                                <a:rPr lang="en-AU" sz="1700" b="1" i="1">
                                  <a:solidFill>
                                    <a:srgbClr val="FF0000"/>
                                  </a:solidFill>
                                  <a:latin typeface="Cambria Math" panose="02040503050406030204" pitchFamily="18" charset="0"/>
                                </a:rPr>
                                <m:t>𝒏</m:t>
                              </m:r>
                            </m:sub>
                          </m:sSub>
                          <m:r>
                            <a:rPr lang="en-AU" sz="1700" b="1" i="1">
                              <a:solidFill>
                                <a:srgbClr val="FF0000"/>
                              </a:solidFill>
                              <a:latin typeface="Cambria Math" panose="02040503050406030204" pitchFamily="18" charset="0"/>
                            </a:rPr>
                            <m:t>(</m:t>
                          </m:r>
                          <m:r>
                            <a:rPr lang="en-AU" sz="1700" b="1" i="1">
                              <a:solidFill>
                                <a:srgbClr val="FF0000"/>
                              </a:solidFill>
                              <a:latin typeface="Cambria Math" panose="02040503050406030204" pitchFamily="18" charset="0"/>
                            </a:rPr>
                            <m:t>𝒕</m:t>
                          </m:r>
                          <m:r>
                            <a:rPr lang="en-AU" sz="1700" b="1" i="1">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 </m:t>
                              </m:r>
                              <m:r>
                                <a:rPr lang="en-AU" sz="1700" b="1" i="1">
                                  <a:solidFill>
                                    <a:srgbClr val="FF0000"/>
                                  </a:solidFill>
                                  <a:latin typeface="Cambria Math" panose="02040503050406030204" pitchFamily="18" charset="0"/>
                                </a:rPr>
                                <m:t>𝒕</m:t>
                              </m:r>
                            </m:e>
                            <m:sub>
                              <m:r>
                                <a:rPr lang="en-AU" sz="1700" b="1" i="1">
                                  <a:solidFill>
                                    <a:srgbClr val="FF0000"/>
                                  </a:solidFill>
                                  <a:latin typeface="Cambria Math" panose="02040503050406030204" pitchFamily="18" charset="0"/>
                                </a:rPr>
                                <m:t>𝒓</m:t>
                              </m:r>
                              <m:r>
                                <a:rPr lang="en-AU" sz="1700" b="1" i="1">
                                  <a:solidFill>
                                    <a:srgbClr val="FF0000"/>
                                  </a:solidFill>
                                  <a:latin typeface="Cambria Math" panose="02040503050406030204" pitchFamily="18" charset="0"/>
                                </a:rPr>
                                <m:t> </m:t>
                              </m:r>
                            </m:sub>
                          </m:sSub>
                          <m:r>
                            <a:rPr lang="en-AU" sz="1700" b="1" i="1">
                              <a:solidFill>
                                <a:srgbClr val="FF0000"/>
                              </a:solidFill>
                              <a:latin typeface="Cambria Math" panose="02040503050406030204" pitchFamily="18" charset="0"/>
                            </a:rPr>
                            <m:t>)</m:t>
                          </m:r>
                        </m:e>
                      </m:func>
                      <m:r>
                        <a:rPr lang="en-AU" sz="1700" b="1" i="1">
                          <a:solidFill>
                            <a:srgbClr val="FF0000"/>
                          </a:solidFill>
                          <a:latin typeface="Cambria Math" panose="02040503050406030204" pitchFamily="18" charset="0"/>
                        </a:rPr>
                        <m:t>+</m:t>
                      </m:r>
                      <m:f>
                        <m:fPr>
                          <m:ctrlPr>
                            <a:rPr lang="en-US" sz="1700" b="1" i="1">
                              <a:solidFill>
                                <a:srgbClr val="FF0000"/>
                              </a:solidFill>
                              <a:latin typeface="Cambria Math" panose="02040503050406030204" pitchFamily="18" charset="0"/>
                            </a:rPr>
                          </m:ctrlPr>
                        </m:fPr>
                        <m:num>
                          <m:acc>
                            <m:accPr>
                              <m:chr m:val="̇"/>
                              <m:ctrlPr>
                                <a:rPr lang="en-US" sz="1700" b="1" i="1">
                                  <a:solidFill>
                                    <a:srgbClr val="FF0000"/>
                                  </a:solidFill>
                                  <a:latin typeface="Cambria Math" panose="02040503050406030204" pitchFamily="18" charset="0"/>
                                </a:rPr>
                              </m:ctrlPr>
                            </m:accPr>
                            <m:e>
                              <m:r>
                                <a:rPr lang="en-AU" sz="1700" b="1" i="1">
                                  <a:solidFill>
                                    <a:srgbClr val="FF0000"/>
                                  </a:solidFill>
                                  <a:latin typeface="Cambria Math" panose="02040503050406030204" pitchFamily="18" charset="0"/>
                                </a:rPr>
                                <m:t>𝒖</m:t>
                              </m:r>
                            </m:e>
                          </m:acc>
                          <m:r>
                            <a:rPr lang="en-AU" sz="1700" b="1" i="1">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 </m:t>
                              </m:r>
                              <m:r>
                                <a:rPr lang="en-AU" sz="1700" b="1" i="1">
                                  <a:solidFill>
                                    <a:srgbClr val="FF0000"/>
                                  </a:solidFill>
                                  <a:latin typeface="Cambria Math" panose="02040503050406030204" pitchFamily="18" charset="0"/>
                                </a:rPr>
                                <m:t>𝒕</m:t>
                              </m:r>
                            </m:e>
                            <m:sub>
                              <m:r>
                                <a:rPr lang="en-AU" sz="1700" b="1" i="1">
                                  <a:solidFill>
                                    <a:srgbClr val="FF0000"/>
                                  </a:solidFill>
                                  <a:latin typeface="Cambria Math" panose="02040503050406030204" pitchFamily="18" charset="0"/>
                                </a:rPr>
                                <m:t>𝒓</m:t>
                              </m:r>
                              <m:r>
                                <a:rPr lang="en-AU" sz="1700" b="1" i="1">
                                  <a:solidFill>
                                    <a:srgbClr val="FF0000"/>
                                  </a:solidFill>
                                  <a:latin typeface="Cambria Math" panose="02040503050406030204" pitchFamily="18" charset="0"/>
                                </a:rPr>
                                <m:t> </m:t>
                              </m:r>
                            </m:sub>
                          </m:sSub>
                          <m:r>
                            <a:rPr lang="en-AU" sz="1700" b="1" i="1">
                              <a:solidFill>
                                <a:srgbClr val="FF0000"/>
                              </a:solidFill>
                              <a:latin typeface="Cambria Math" panose="02040503050406030204" pitchFamily="18" charset="0"/>
                            </a:rPr>
                            <m:t>)</m:t>
                          </m:r>
                        </m:num>
                        <m:den>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𝝎</m:t>
                              </m:r>
                            </m:e>
                            <m:sub>
                              <m:r>
                                <a:rPr lang="en-AU" sz="1700" b="1" i="1">
                                  <a:solidFill>
                                    <a:srgbClr val="FF0000"/>
                                  </a:solidFill>
                                  <a:latin typeface="Cambria Math" panose="02040503050406030204" pitchFamily="18" charset="0"/>
                                </a:rPr>
                                <m:t>𝒏</m:t>
                              </m:r>
                            </m:sub>
                          </m:sSub>
                        </m:den>
                      </m:f>
                      <m:func>
                        <m:funcPr>
                          <m:ctrlPr>
                            <a:rPr lang="en-US" sz="1700" b="1" i="1">
                              <a:solidFill>
                                <a:srgbClr val="FF0000"/>
                              </a:solidFill>
                              <a:latin typeface="Cambria Math" panose="02040503050406030204" pitchFamily="18" charset="0"/>
                            </a:rPr>
                          </m:ctrlPr>
                        </m:funcPr>
                        <m:fName>
                          <m:r>
                            <a:rPr lang="en-AU" sz="1700" b="1" i="1">
                              <a:solidFill>
                                <a:srgbClr val="FF0000"/>
                              </a:solidFill>
                              <a:latin typeface="Cambria Math" panose="02040503050406030204" pitchFamily="18" charset="0"/>
                            </a:rPr>
                            <m:t>𝒔𝒊𝒏</m:t>
                          </m:r>
                        </m:fName>
                        <m:e>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𝝎</m:t>
                              </m:r>
                            </m:e>
                            <m:sub>
                              <m:r>
                                <a:rPr lang="en-AU" sz="1700" b="1" i="1">
                                  <a:solidFill>
                                    <a:srgbClr val="FF0000"/>
                                  </a:solidFill>
                                  <a:latin typeface="Cambria Math" panose="02040503050406030204" pitchFamily="18" charset="0"/>
                                </a:rPr>
                                <m:t>𝒏</m:t>
                              </m:r>
                            </m:sub>
                          </m:sSub>
                          <m:r>
                            <a:rPr lang="en-AU" sz="1700" b="1" i="1">
                              <a:solidFill>
                                <a:srgbClr val="FF0000"/>
                              </a:solidFill>
                              <a:latin typeface="Cambria Math" panose="02040503050406030204" pitchFamily="18" charset="0"/>
                            </a:rPr>
                            <m:t>(</m:t>
                          </m:r>
                          <m:r>
                            <a:rPr lang="en-AU" sz="1700" b="1" i="1">
                              <a:solidFill>
                                <a:srgbClr val="FF0000"/>
                              </a:solidFill>
                              <a:latin typeface="Cambria Math" panose="02040503050406030204" pitchFamily="18" charset="0"/>
                            </a:rPr>
                            <m:t>𝒕</m:t>
                          </m:r>
                          <m:r>
                            <a:rPr lang="en-AU" sz="1700" b="1" i="1">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 </m:t>
                              </m:r>
                              <m:r>
                                <a:rPr lang="en-AU" sz="1700" b="1" i="1">
                                  <a:solidFill>
                                    <a:srgbClr val="FF0000"/>
                                  </a:solidFill>
                                  <a:latin typeface="Cambria Math" panose="02040503050406030204" pitchFamily="18" charset="0"/>
                                </a:rPr>
                                <m:t>𝒕</m:t>
                              </m:r>
                            </m:e>
                            <m:sub>
                              <m:r>
                                <a:rPr lang="en-AU" sz="1700" b="1" i="1">
                                  <a:solidFill>
                                    <a:srgbClr val="FF0000"/>
                                  </a:solidFill>
                                  <a:latin typeface="Cambria Math" panose="02040503050406030204" pitchFamily="18" charset="0"/>
                                </a:rPr>
                                <m:t>𝒓</m:t>
                              </m:r>
                              <m:r>
                                <a:rPr lang="en-AU" sz="1700" b="1" i="1">
                                  <a:solidFill>
                                    <a:srgbClr val="FF0000"/>
                                  </a:solidFill>
                                  <a:latin typeface="Cambria Math" panose="02040503050406030204" pitchFamily="18" charset="0"/>
                                </a:rPr>
                                <m:t> </m:t>
                              </m:r>
                            </m:sub>
                          </m:sSub>
                          <m:r>
                            <a:rPr lang="en-AU" sz="1700" b="1" i="1">
                              <a:solidFill>
                                <a:srgbClr val="FF0000"/>
                              </a:solidFill>
                              <a:latin typeface="Cambria Math" panose="02040503050406030204" pitchFamily="18" charset="0"/>
                            </a:rPr>
                            <m:t>)</m:t>
                          </m:r>
                        </m:e>
                      </m:func>
                      <m:r>
                        <a:rPr lang="en-AU" sz="1700" b="1" i="1">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d>
                            <m:dPr>
                              <m:ctrlPr>
                                <a:rPr lang="en-US" sz="1700" b="1" i="1">
                                  <a:solidFill>
                                    <a:srgbClr val="FF0000"/>
                                  </a:solidFill>
                                  <a:latin typeface="Cambria Math" panose="02040503050406030204" pitchFamily="18" charset="0"/>
                                </a:rPr>
                              </m:ctrlPr>
                            </m:dPr>
                            <m:e>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𝒖</m:t>
                                  </m:r>
                                </m:e>
                                <m:sub>
                                  <m:r>
                                    <a:rPr lang="en-AU" sz="1700" b="1" i="1">
                                      <a:solidFill>
                                        <a:srgbClr val="FF0000"/>
                                      </a:solidFill>
                                      <a:latin typeface="Cambria Math" panose="02040503050406030204" pitchFamily="18" charset="0"/>
                                    </a:rPr>
                                    <m:t>𝒔𝒕</m:t>
                                  </m:r>
                                </m:sub>
                              </m:sSub>
                            </m:e>
                          </m:d>
                        </m:e>
                        <m:sub>
                          <m:r>
                            <a:rPr lang="en-AU" sz="1700" b="1" i="1">
                              <a:solidFill>
                                <a:srgbClr val="FF0000"/>
                              </a:solidFill>
                              <a:latin typeface="Cambria Math" panose="02040503050406030204" pitchFamily="18" charset="0"/>
                            </a:rPr>
                            <m:t>𝟎</m:t>
                          </m:r>
                        </m:sub>
                      </m:sSub>
                      <m:d>
                        <m:dPr>
                          <m:begChr m:val="["/>
                          <m:endChr m:val="]"/>
                          <m:ctrlPr>
                            <a:rPr lang="en-US" sz="1700" b="1" i="1">
                              <a:solidFill>
                                <a:srgbClr val="FF0000"/>
                              </a:solidFill>
                              <a:latin typeface="Cambria Math" panose="02040503050406030204" pitchFamily="18" charset="0"/>
                            </a:rPr>
                          </m:ctrlPr>
                        </m:dPr>
                        <m:e>
                          <m:r>
                            <a:rPr lang="en-AU" sz="1700" b="1" i="1">
                              <a:solidFill>
                                <a:srgbClr val="FF0000"/>
                              </a:solidFill>
                              <a:latin typeface="Cambria Math" panose="02040503050406030204" pitchFamily="18" charset="0"/>
                            </a:rPr>
                            <m:t>𝟏</m:t>
                          </m:r>
                          <m:r>
                            <a:rPr lang="en-AU" sz="1700" b="1" i="1">
                              <a:solidFill>
                                <a:srgbClr val="FF0000"/>
                              </a:solidFill>
                              <a:latin typeface="Cambria Math" panose="02040503050406030204" pitchFamily="18" charset="0"/>
                            </a:rPr>
                            <m:t>−</m:t>
                          </m:r>
                          <m:func>
                            <m:funcPr>
                              <m:ctrlPr>
                                <a:rPr lang="en-US" sz="1700" b="1" i="1">
                                  <a:solidFill>
                                    <a:srgbClr val="FF0000"/>
                                  </a:solidFill>
                                  <a:latin typeface="Cambria Math" panose="02040503050406030204" pitchFamily="18" charset="0"/>
                                </a:rPr>
                              </m:ctrlPr>
                            </m:funcPr>
                            <m:fName>
                              <m:r>
                                <a:rPr lang="en-AU" sz="1700" b="1" i="1">
                                  <a:solidFill>
                                    <a:srgbClr val="FF0000"/>
                                  </a:solidFill>
                                  <a:latin typeface="Cambria Math" panose="02040503050406030204" pitchFamily="18" charset="0"/>
                                </a:rPr>
                                <m:t>𝒄𝒐𝒔</m:t>
                              </m:r>
                            </m:fName>
                            <m:e>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𝝎</m:t>
                                  </m:r>
                                </m:e>
                                <m:sub>
                                  <m:r>
                                    <a:rPr lang="en-AU" sz="1700" b="1" i="1">
                                      <a:solidFill>
                                        <a:srgbClr val="FF0000"/>
                                      </a:solidFill>
                                      <a:latin typeface="Cambria Math" panose="02040503050406030204" pitchFamily="18" charset="0"/>
                                    </a:rPr>
                                    <m:t>𝒏</m:t>
                                  </m:r>
                                </m:sub>
                              </m:sSub>
                              <m:r>
                                <a:rPr lang="en-AU" sz="1700" b="1" i="1">
                                  <a:solidFill>
                                    <a:srgbClr val="FF0000"/>
                                  </a:solidFill>
                                  <a:latin typeface="Cambria Math" panose="02040503050406030204" pitchFamily="18" charset="0"/>
                                </a:rPr>
                                <m:t>(</m:t>
                              </m:r>
                              <m:r>
                                <a:rPr lang="en-AU" sz="1700" b="1" i="1">
                                  <a:solidFill>
                                    <a:srgbClr val="FF0000"/>
                                  </a:solidFill>
                                  <a:latin typeface="Cambria Math" panose="02040503050406030204" pitchFamily="18" charset="0"/>
                                </a:rPr>
                                <m:t>𝒕</m:t>
                              </m:r>
                              <m:r>
                                <a:rPr lang="en-AU" sz="1700" b="1" i="1">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r>
                                    <a:rPr lang="en-AU" sz="1700" b="1" i="1">
                                      <a:solidFill>
                                        <a:srgbClr val="FF0000"/>
                                      </a:solidFill>
                                      <a:latin typeface="Cambria Math" panose="02040503050406030204" pitchFamily="18" charset="0"/>
                                    </a:rPr>
                                    <m:t> </m:t>
                                  </m:r>
                                  <m:r>
                                    <a:rPr lang="en-AU" sz="1700" b="1" i="1">
                                      <a:solidFill>
                                        <a:srgbClr val="FF0000"/>
                                      </a:solidFill>
                                      <a:latin typeface="Cambria Math" panose="02040503050406030204" pitchFamily="18" charset="0"/>
                                    </a:rPr>
                                    <m:t>𝒕</m:t>
                                  </m:r>
                                </m:e>
                                <m:sub>
                                  <m:r>
                                    <a:rPr lang="en-AU" sz="1700" b="1" i="1">
                                      <a:solidFill>
                                        <a:srgbClr val="FF0000"/>
                                      </a:solidFill>
                                      <a:latin typeface="Cambria Math" panose="02040503050406030204" pitchFamily="18" charset="0"/>
                                    </a:rPr>
                                    <m:t>𝒓</m:t>
                                  </m:r>
                                  <m:r>
                                    <a:rPr lang="en-AU" sz="1700" b="1" i="1">
                                      <a:solidFill>
                                        <a:srgbClr val="FF0000"/>
                                      </a:solidFill>
                                      <a:latin typeface="Cambria Math" panose="02040503050406030204" pitchFamily="18" charset="0"/>
                                    </a:rPr>
                                    <m:t> </m:t>
                                  </m:r>
                                </m:sub>
                              </m:sSub>
                              <m:r>
                                <a:rPr lang="en-AU" sz="1700" b="1" i="1">
                                  <a:solidFill>
                                    <a:srgbClr val="FF0000"/>
                                  </a:solidFill>
                                  <a:latin typeface="Cambria Math" panose="02040503050406030204" pitchFamily="18" charset="0"/>
                                </a:rPr>
                                <m:t>)</m:t>
                              </m:r>
                            </m:e>
                          </m:func>
                        </m:e>
                      </m:d>
                      <m:r>
                        <a:rPr lang="en-AU" sz="1700" b="1" i="1">
                          <a:solidFill>
                            <a:srgbClr val="FF0000"/>
                          </a:solidFill>
                          <a:latin typeface="Cambria Math" panose="02040503050406030204" pitchFamily="18" charset="0"/>
                        </a:rPr>
                        <m:t> </m:t>
                      </m:r>
                      <m:r>
                        <a:rPr lang="en-US" sz="1700" b="1" i="1" smtClean="0">
                          <a:solidFill>
                            <a:srgbClr val="FF0000"/>
                          </a:solidFill>
                          <a:latin typeface="Cambria Math" panose="02040503050406030204" pitchFamily="18" charset="0"/>
                        </a:rPr>
                        <m:t>   </m:t>
                      </m:r>
                      <m:r>
                        <a:rPr lang="en-AU" sz="1700" b="1" i="1">
                          <a:solidFill>
                            <a:srgbClr val="FF0000"/>
                          </a:solidFill>
                          <a:latin typeface="Cambria Math" panose="02040503050406030204" pitchFamily="18" charset="0"/>
                        </a:rPr>
                        <m:t>(</m:t>
                      </m:r>
                      <m:r>
                        <a:rPr lang="en-AU" sz="1700" b="1" i="1">
                          <a:solidFill>
                            <a:srgbClr val="FF0000"/>
                          </a:solidFill>
                          <a:latin typeface="Cambria Math" panose="02040503050406030204" pitchFamily="18" charset="0"/>
                        </a:rPr>
                        <m:t>𝟒</m:t>
                      </m:r>
                      <m:r>
                        <a:rPr lang="en-AU" sz="1700" b="1" i="1">
                          <a:solidFill>
                            <a:srgbClr val="FF0000"/>
                          </a:solidFill>
                          <a:latin typeface="Cambria Math" panose="02040503050406030204" pitchFamily="18" charset="0"/>
                        </a:rPr>
                        <m:t>.</m:t>
                      </m:r>
                      <m:r>
                        <a:rPr lang="en-AU" sz="1700" b="1" i="1">
                          <a:solidFill>
                            <a:srgbClr val="FF0000"/>
                          </a:solidFill>
                          <a:latin typeface="Cambria Math" panose="02040503050406030204" pitchFamily="18" charset="0"/>
                        </a:rPr>
                        <m:t>𝟓</m:t>
                      </m:r>
                      <m:r>
                        <a:rPr lang="en-AU" sz="1700" b="1" i="1">
                          <a:solidFill>
                            <a:srgbClr val="FF0000"/>
                          </a:solidFill>
                          <a:latin typeface="Cambria Math" panose="02040503050406030204" pitchFamily="18" charset="0"/>
                        </a:rPr>
                        <m:t>.</m:t>
                      </m:r>
                      <m:r>
                        <a:rPr lang="en-AU" sz="1700" b="1" i="1">
                          <a:solidFill>
                            <a:srgbClr val="FF0000"/>
                          </a:solidFill>
                          <a:latin typeface="Cambria Math" panose="02040503050406030204" pitchFamily="18" charset="0"/>
                        </a:rPr>
                        <m:t>𝟑</m:t>
                      </m:r>
                      <m:r>
                        <a:rPr lang="en-AU" sz="1700" b="1" i="1">
                          <a:solidFill>
                            <a:srgbClr val="FF0000"/>
                          </a:solidFill>
                          <a:latin typeface="Cambria Math" panose="02040503050406030204" pitchFamily="18" charset="0"/>
                        </a:rPr>
                        <m:t>)</m:t>
                      </m:r>
                    </m:oMath>
                  </m:oMathPara>
                </a14:m>
                <a:endParaRPr lang="en-US" sz="1700" b="1" dirty="0">
                  <a:solidFill>
                    <a:srgbClr val="FF0000"/>
                  </a:solidFill>
                </a:endParaRPr>
              </a:p>
              <a:p>
                <a:pPr marL="0" indent="0" algn="l">
                  <a:buNone/>
                </a:pPr>
                <a:endParaRPr lang="ar-SY" sz="16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 y="336549"/>
                <a:ext cx="8915400" cy="6384925"/>
              </a:xfrm>
              <a:blipFill rotWithShape="0">
                <a:blip r:embed="rId2"/>
                <a:stretch>
                  <a:fillRect l="-684" t="-954" r="-1368"/>
                </a:stretch>
              </a:blipFill>
            </p:spPr>
            <p:txBody>
              <a:bodyPr/>
              <a:lstStyle/>
              <a:p>
                <a:r>
                  <a:rPr lang="ar-SY">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22</a:t>
            </a:fld>
            <a:endParaRPr lang="en-US"/>
          </a:p>
        </p:txBody>
      </p:sp>
    </p:spTree>
    <p:extLst>
      <p:ext uri="{BB962C8B-B14F-4D97-AF65-F5344CB8AC3E}">
        <p14:creationId xmlns:p14="http://schemas.microsoft.com/office/powerpoint/2010/main" val="2299106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6200"/>
                <a:ext cx="8839200" cy="5105400"/>
              </a:xfrm>
            </p:spPr>
            <p:txBody>
              <a:bodyPr/>
              <a:lstStyle/>
              <a:p>
                <a:r>
                  <a:rPr lang="ar-SY" sz="2000" dirty="0"/>
                  <a:t>خلال صفحة تزايد القوة فإن الجملة تهتز عند الدور الطبيعي </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𝑛</m:t>
                        </m:r>
                      </m:sub>
                    </m:sSub>
                  </m:oMath>
                </a14:m>
                <a:r>
                  <a:rPr lang="ar-SY" sz="2000" dirty="0"/>
                  <a:t>حول الحل الستاتيكي .</a:t>
                </a:r>
                <a:endParaRPr lang="en-US" sz="2000" i="1" dirty="0"/>
              </a:p>
              <a:p>
                <a:r>
                  <a:rPr lang="ar-SY" sz="2000" dirty="0"/>
                  <a:t>خلال صفحة القوة الثابتة فإن الجملة تهتز عند الدور الطبيعي</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𝑛</m:t>
                        </m:r>
                      </m:sub>
                    </m:sSub>
                  </m:oMath>
                </a14:m>
                <a:r>
                  <a:rPr lang="ar-SY" sz="2000" dirty="0"/>
                  <a:t> حول الحل الستاتيكي .</a:t>
                </a:r>
                <a:endParaRPr lang="en-US" sz="2000" i="1" dirty="0"/>
              </a:p>
              <a:p>
                <a:r>
                  <a:rPr lang="ar-SY" sz="2000" dirty="0"/>
                  <a:t>إذا كانت السرعة </a:t>
                </a:r>
                <a:r>
                  <a:rPr lang="ar-SY" sz="2000" i="1" dirty="0"/>
                  <a:t> </a:t>
                </a:r>
                <a14:m>
                  <m:oMath xmlns:m="http://schemas.openxmlformats.org/officeDocument/2006/math">
                    <m:acc>
                      <m:accPr>
                        <m:chr m:val="̇"/>
                        <m:ctrlPr>
                          <a:rPr lang="en-US" sz="2000" i="1">
                            <a:latin typeface="Cambria Math" panose="02040503050406030204" pitchFamily="18" charset="0"/>
                          </a:rPr>
                        </m:ctrlPr>
                      </m:accPr>
                      <m:e>
                        <m:r>
                          <a:rPr lang="en-GB" sz="2000" i="1">
                            <a:latin typeface="Cambria Math" panose="02040503050406030204" pitchFamily="18" charset="0"/>
                          </a:rPr>
                          <m:t>𝑢</m:t>
                        </m:r>
                      </m:e>
                    </m:acc>
                    <m:r>
                      <a:rPr lang="en-GB" sz="2000" i="1">
                        <a:latin typeface="Cambria Math" panose="02040503050406030204" pitchFamily="18" charset="0"/>
                      </a:rPr>
                      <m:t>(</m:t>
                    </m:r>
                    <m:sSub>
                      <m:sSubPr>
                        <m:ctrlPr>
                          <a:rPr lang="en-US"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𝑟</m:t>
                        </m:r>
                      </m:sub>
                    </m:sSub>
                    <m:r>
                      <a:rPr lang="en-GB" sz="2000" i="1">
                        <a:latin typeface="Cambria Math" panose="02040503050406030204" pitchFamily="18" charset="0"/>
                      </a:rPr>
                      <m:t>)</m:t>
                    </m:r>
                  </m:oMath>
                </a14:m>
                <a:r>
                  <a:rPr lang="en-GB" sz="2000" i="1" dirty="0"/>
                  <a:t> </a:t>
                </a:r>
                <a:r>
                  <a:rPr lang="ar-SY" sz="2000" dirty="0"/>
                  <a:t> عند نهاية الرامب تساوي الصفر فإن الجملة لن تهتز خلال صفحة القوة الثابتة </a:t>
                </a:r>
                <a:r>
                  <a:rPr lang="ar-SY" sz="2000" dirty="0" smtClean="0"/>
                  <a:t>من </a:t>
                </a:r>
                <a:r>
                  <a:rPr lang="ar-SY" sz="2000" dirty="0"/>
                  <a:t>أجل القيم الأصغر لـ </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𝑟</m:t>
                        </m:r>
                      </m:sub>
                    </m:sSub>
                    <m:r>
                      <a:rPr lang="en-GB" sz="2000" i="1">
                        <a:latin typeface="Cambria Math" panose="02040503050406030204" pitchFamily="18" charset="0"/>
                      </a:rPr>
                      <m:t>/</m:t>
                    </m:r>
                    <m:sSub>
                      <m:sSubPr>
                        <m:ctrlPr>
                          <a:rPr lang="en-US"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𝑛</m:t>
                        </m:r>
                      </m:sub>
                    </m:sSub>
                  </m:oMath>
                </a14:m>
                <a:r>
                  <a:rPr lang="en-GB" sz="2000" dirty="0"/>
                  <a:t> </a:t>
                </a:r>
                <a:r>
                  <a:rPr lang="ar-SY" sz="2000" dirty="0"/>
                  <a:t>(مثل زمن التزايد قصير ) فإن الاستجابة تكون مشابهة لتلك الناتجة عن القوة ثابتة القدر الفجائية : انظر الشكل </a:t>
                </a:r>
                <a:r>
                  <a:rPr lang="en-AU" sz="2000" i="1" dirty="0" smtClean="0"/>
                  <a:t>4</a:t>
                </a:r>
                <a:r>
                  <a:rPr lang="en-US" sz="2000" i="1" dirty="0" smtClean="0"/>
                  <a:t>.</a:t>
                </a:r>
                <a:r>
                  <a:rPr lang="en-AU" sz="2000" i="1" dirty="0" smtClean="0"/>
                  <a:t>3.1c</a:t>
                </a:r>
                <a:r>
                  <a:rPr lang="ar-SY" sz="2000" dirty="0"/>
                  <a:t>.</a:t>
                </a:r>
                <a:endParaRPr lang="en-US" sz="2000" i="1" dirty="0"/>
              </a:p>
              <a:p>
                <a:r>
                  <a:rPr lang="ar-SY" sz="2000" dirty="0"/>
                  <a:t>من أجل القيم الكبيرة لـ </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𝑡</m:t>
                        </m:r>
                      </m:e>
                      <m:sub>
                        <m:r>
                          <a:rPr lang="en-GB" sz="2000" i="1">
                            <a:latin typeface="Cambria Math" panose="02040503050406030204" pitchFamily="18" charset="0"/>
                          </a:rPr>
                          <m:t>𝑟</m:t>
                        </m:r>
                      </m:sub>
                    </m:sSub>
                    <m:r>
                      <a:rPr lang="en-GB" sz="2000" i="1">
                        <a:latin typeface="Cambria Math" panose="02040503050406030204" pitchFamily="18" charset="0"/>
                      </a:rPr>
                      <m:t>/</m:t>
                    </m:r>
                    <m:sSub>
                      <m:sSubPr>
                        <m:ctrlPr>
                          <a:rPr lang="en-US"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𝑛</m:t>
                        </m:r>
                      </m:sub>
                    </m:sSub>
                  </m:oMath>
                </a14:m>
                <a:r>
                  <a:rPr lang="ar-SY" sz="2000" dirty="0"/>
                  <a:t>  </a:t>
                </a:r>
                <a:r>
                  <a:rPr lang="ar-SY" sz="2000" i="1" dirty="0"/>
                  <a:t> </a:t>
                </a:r>
                <a:r>
                  <a:rPr lang="ar-SY" sz="2000" dirty="0"/>
                  <a:t>فإن الانتقال الديناميكي يتذبذب ليقترب من الحل الستاتيكي ويتضمن ذلك أن التأثيرات الديناميكية تكون صغيرة ( على سبيل المثال تزداد القوة بشكل بطئ بشكل يتناسب مع </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𝑛</m:t>
                        </m:r>
                      </m:sub>
                    </m:sSub>
                  </m:oMath>
                </a14:m>
                <a:r>
                  <a:rPr lang="ar-SY" sz="2000" dirty="0"/>
                  <a:t> من الصفر وحتى  </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𝑝</m:t>
                        </m:r>
                      </m:e>
                      <m:sub>
                        <m:r>
                          <a:rPr lang="en-GB" sz="2000" i="1">
                            <a:latin typeface="Cambria Math" panose="02040503050406030204" pitchFamily="18" charset="0"/>
                          </a:rPr>
                          <m:t>0</m:t>
                        </m:r>
                      </m:sub>
                    </m:sSub>
                  </m:oMath>
                </a14:m>
                <a:r>
                  <a:rPr lang="ar-SY" sz="2000" dirty="0"/>
                  <a:t> ويؤثر على الجملة مثل القوة الستاتيكية ) . </a:t>
                </a:r>
                <a:endParaRPr lang="en-US" sz="2000" i="1" dirty="0"/>
              </a:p>
              <a:p>
                <a:pPr marL="0" indent="0">
                  <a:buNone/>
                </a:pPr>
                <a:r>
                  <a:rPr lang="ar-SY" sz="2000" dirty="0"/>
                  <a:t>يبلغ التشوه قيمته العظمى خلال صفحة القوة الثابتة للاستجابة . من المعادلة </a:t>
                </a:r>
                <a:r>
                  <a:rPr lang="en-AU" sz="2000" i="1" dirty="0"/>
                  <a:t>(4.5.4a) </a:t>
                </a:r>
                <a:r>
                  <a:rPr lang="ar-SY" sz="2000" dirty="0"/>
                  <a:t> فإن القيمة العظمى لـ</a:t>
                </a:r>
                <a14:m>
                  <m:oMath xmlns:m="http://schemas.openxmlformats.org/officeDocument/2006/math">
                    <m:r>
                      <a:rPr lang="ar-SY" sz="2000" i="1">
                        <a:latin typeface="Cambria Math" panose="02040503050406030204" pitchFamily="18" charset="0"/>
                      </a:rPr>
                      <m:t> </m:t>
                    </m:r>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𝑡</m:t>
                        </m:r>
                      </m:e>
                    </m:d>
                  </m:oMath>
                </a14:m>
                <a:r>
                  <a:rPr lang="ar-SY" sz="2000" dirty="0"/>
                  <a:t> هي </a:t>
                </a:r>
                <a:r>
                  <a:rPr lang="ar-SY" sz="2000" dirty="0" smtClean="0"/>
                  <a:t>:</a:t>
                </a: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GB" sz="2000" b="1" i="1">
                              <a:solidFill>
                                <a:srgbClr val="FF0000"/>
                              </a:solidFill>
                              <a:latin typeface="Cambria Math" panose="02040503050406030204" pitchFamily="18" charset="0"/>
                            </a:rPr>
                            <m:t>𝒖</m:t>
                          </m:r>
                        </m:e>
                        <m:sub>
                          <m:r>
                            <a:rPr lang="en-GB" sz="2000" b="1" i="1">
                              <a:solidFill>
                                <a:srgbClr val="FF0000"/>
                              </a:solidFill>
                              <a:latin typeface="Cambria Math" panose="02040503050406030204" pitchFamily="18" charset="0"/>
                            </a:rPr>
                            <m:t>𝟎</m:t>
                          </m:r>
                        </m:sub>
                      </m:sSub>
                      <m:r>
                        <a:rPr lang="en-GB"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d>
                            <m:dPr>
                              <m:ctrlPr>
                                <a:rPr lang="en-US" sz="2000" b="1" i="1">
                                  <a:solidFill>
                                    <a:srgbClr val="FF0000"/>
                                  </a:solidFill>
                                  <a:latin typeface="Cambria Math" panose="02040503050406030204" pitchFamily="18" charset="0"/>
                                </a:rPr>
                              </m:ctrlPr>
                            </m:dPr>
                            <m:e>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𝒖</m:t>
                                  </m:r>
                                </m:e>
                                <m:sub>
                                  <m:r>
                                    <a:rPr lang="en-AU" sz="2000" b="1" i="1">
                                      <a:solidFill>
                                        <a:srgbClr val="FF0000"/>
                                      </a:solidFill>
                                      <a:latin typeface="Cambria Math" panose="02040503050406030204" pitchFamily="18" charset="0"/>
                                    </a:rPr>
                                    <m:t>𝒔𝒕</m:t>
                                  </m:r>
                                </m:sub>
                              </m:sSub>
                            </m:e>
                          </m:d>
                        </m:e>
                        <m:sub>
                          <m:r>
                            <a:rPr lang="en-AU" sz="2000" b="1" i="1">
                              <a:solidFill>
                                <a:srgbClr val="FF0000"/>
                              </a:solidFill>
                              <a:latin typeface="Cambria Math" panose="02040503050406030204" pitchFamily="18" charset="0"/>
                            </a:rPr>
                            <m:t>𝟎</m:t>
                          </m:r>
                        </m:sub>
                      </m:sSub>
                      <m:d>
                        <m:dPr>
                          <m:begChr m:val="["/>
                          <m:endChr m:val="]"/>
                          <m:ctrlPr>
                            <a:rPr lang="en-US" sz="2000" b="1" i="1">
                              <a:solidFill>
                                <a:srgbClr val="FF0000"/>
                              </a:solidFill>
                              <a:latin typeface="Cambria Math" panose="02040503050406030204" pitchFamily="18" charset="0"/>
                            </a:rPr>
                          </m:ctrlPr>
                        </m:dPr>
                        <m:e>
                          <m:r>
                            <a:rPr lang="en-AU" sz="2000" b="1" i="1">
                              <a:solidFill>
                                <a:srgbClr val="FF0000"/>
                              </a:solidFill>
                              <a:latin typeface="Cambria Math" panose="02040503050406030204" pitchFamily="18" charset="0"/>
                            </a:rPr>
                            <m:t>𝟏</m:t>
                          </m:r>
                          <m:r>
                            <a:rPr lang="en-AU" sz="2000" b="1" i="1">
                              <a:solidFill>
                                <a:srgbClr val="FF0000"/>
                              </a:solidFill>
                              <a:latin typeface="Cambria Math" panose="02040503050406030204" pitchFamily="18" charset="0"/>
                            </a:rPr>
                            <m:t>+</m:t>
                          </m:r>
                          <m:f>
                            <m:fPr>
                              <m:ctrlPr>
                                <a:rPr lang="en-US" sz="2000" b="1" i="1">
                                  <a:solidFill>
                                    <a:srgbClr val="FF0000"/>
                                  </a:solidFill>
                                  <a:latin typeface="Cambria Math" panose="02040503050406030204" pitchFamily="18" charset="0"/>
                                </a:rPr>
                              </m:ctrlPr>
                            </m:fPr>
                            <m:num>
                              <m:r>
                                <a:rPr lang="en-AU" sz="2000" b="1" i="1">
                                  <a:solidFill>
                                    <a:srgbClr val="FF0000"/>
                                  </a:solidFill>
                                  <a:latin typeface="Cambria Math" panose="02040503050406030204" pitchFamily="18" charset="0"/>
                                </a:rPr>
                                <m:t>𝟏</m:t>
                              </m:r>
                            </m:num>
                            <m:den>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𝝎</m:t>
                                  </m:r>
                                </m:e>
                                <m:sub>
                                  <m:r>
                                    <a:rPr lang="en-AU" sz="2000" b="1" i="1">
                                      <a:solidFill>
                                        <a:srgbClr val="FF0000"/>
                                      </a:solidFill>
                                      <a:latin typeface="Cambria Math" panose="02040503050406030204" pitchFamily="18" charset="0"/>
                                    </a:rPr>
                                    <m:t>𝒏</m:t>
                                  </m:r>
                                </m:sub>
                              </m:sSub>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 </m:t>
                                  </m:r>
                                  <m:r>
                                    <a:rPr lang="en-AU" sz="2000" b="1" i="1">
                                      <a:solidFill>
                                        <a:srgbClr val="FF0000"/>
                                      </a:solidFill>
                                      <a:latin typeface="Cambria Math" panose="02040503050406030204" pitchFamily="18" charset="0"/>
                                    </a:rPr>
                                    <m:t>𝒕</m:t>
                                  </m:r>
                                </m:e>
                                <m:sub>
                                  <m:r>
                                    <a:rPr lang="en-AU" sz="2000" b="1" i="1">
                                      <a:solidFill>
                                        <a:srgbClr val="FF0000"/>
                                      </a:solidFill>
                                      <a:latin typeface="Cambria Math" panose="02040503050406030204" pitchFamily="18" charset="0"/>
                                    </a:rPr>
                                    <m:t>𝒓</m:t>
                                  </m:r>
                                  <m:r>
                                    <a:rPr lang="en-AU" sz="2000" b="1" i="1">
                                      <a:solidFill>
                                        <a:srgbClr val="FF0000"/>
                                      </a:solidFill>
                                      <a:latin typeface="Cambria Math" panose="02040503050406030204" pitchFamily="18" charset="0"/>
                                    </a:rPr>
                                    <m:t> </m:t>
                                  </m:r>
                                </m:sub>
                              </m:sSub>
                            </m:den>
                          </m:f>
                          <m:rad>
                            <m:radPr>
                              <m:degHide m:val="on"/>
                              <m:ctrlPr>
                                <a:rPr lang="en-US" sz="2000" b="1" i="1">
                                  <a:solidFill>
                                    <a:srgbClr val="FF0000"/>
                                  </a:solidFill>
                                  <a:latin typeface="Cambria Math" panose="02040503050406030204" pitchFamily="18" charset="0"/>
                                </a:rPr>
                              </m:ctrlPr>
                            </m:radPr>
                            <m:deg/>
                            <m:e>
                              <m:sSup>
                                <m:sSupPr>
                                  <m:ctrlPr>
                                    <a:rPr lang="en-US" sz="2000" b="1" i="1">
                                      <a:solidFill>
                                        <a:srgbClr val="FF0000"/>
                                      </a:solidFill>
                                      <a:latin typeface="Cambria Math" panose="02040503050406030204" pitchFamily="18" charset="0"/>
                                    </a:rPr>
                                  </m:ctrlPr>
                                </m:sSupPr>
                                <m:e>
                                  <m:d>
                                    <m:dPr>
                                      <m:ctrlPr>
                                        <a:rPr lang="en-US" sz="2000" b="1" i="1">
                                          <a:solidFill>
                                            <a:srgbClr val="FF0000"/>
                                          </a:solidFill>
                                          <a:latin typeface="Cambria Math" panose="02040503050406030204" pitchFamily="18" charset="0"/>
                                        </a:rPr>
                                      </m:ctrlPr>
                                    </m:dPr>
                                    <m:e>
                                      <m:r>
                                        <a:rPr lang="en-AU" sz="2000" b="1" i="1">
                                          <a:solidFill>
                                            <a:srgbClr val="FF0000"/>
                                          </a:solidFill>
                                          <a:latin typeface="Cambria Math" panose="02040503050406030204" pitchFamily="18" charset="0"/>
                                        </a:rPr>
                                        <m:t>𝟏</m:t>
                                      </m:r>
                                      <m:r>
                                        <a:rPr lang="en-AU" sz="2000" b="1" i="1">
                                          <a:solidFill>
                                            <a:srgbClr val="FF0000"/>
                                          </a:solidFill>
                                          <a:latin typeface="Cambria Math" panose="02040503050406030204" pitchFamily="18" charset="0"/>
                                        </a:rPr>
                                        <m:t>−</m:t>
                                      </m:r>
                                      <m:func>
                                        <m:funcPr>
                                          <m:ctrlPr>
                                            <a:rPr lang="en-US" sz="2000" b="1" i="1">
                                              <a:solidFill>
                                                <a:srgbClr val="FF0000"/>
                                              </a:solidFill>
                                              <a:latin typeface="Cambria Math" panose="02040503050406030204" pitchFamily="18" charset="0"/>
                                            </a:rPr>
                                          </m:ctrlPr>
                                        </m:funcPr>
                                        <m:fName>
                                          <m:r>
                                            <a:rPr lang="en-AU" sz="2000" b="1" i="1">
                                              <a:solidFill>
                                                <a:srgbClr val="FF0000"/>
                                              </a:solidFill>
                                              <a:latin typeface="Cambria Math" panose="02040503050406030204" pitchFamily="18" charset="0"/>
                                            </a:rPr>
                                            <m:t>𝒄𝒐𝒔</m:t>
                                          </m:r>
                                        </m:fName>
                                        <m:e>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𝝎</m:t>
                                              </m:r>
                                            </m:e>
                                            <m:sub>
                                              <m:r>
                                                <a:rPr lang="en-AU" sz="2000" b="1" i="1">
                                                  <a:solidFill>
                                                    <a:srgbClr val="FF0000"/>
                                                  </a:solidFill>
                                                  <a:latin typeface="Cambria Math" panose="02040503050406030204" pitchFamily="18" charset="0"/>
                                                </a:rPr>
                                                <m:t>𝒏</m:t>
                                              </m:r>
                                            </m:sub>
                                          </m:sSub>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 </m:t>
                                              </m:r>
                                              <m:r>
                                                <a:rPr lang="en-AU" sz="2000" b="1" i="1">
                                                  <a:solidFill>
                                                    <a:srgbClr val="FF0000"/>
                                                  </a:solidFill>
                                                  <a:latin typeface="Cambria Math" panose="02040503050406030204" pitchFamily="18" charset="0"/>
                                                </a:rPr>
                                                <m:t>𝒕</m:t>
                                              </m:r>
                                            </m:e>
                                            <m:sub>
                                              <m:r>
                                                <a:rPr lang="en-AU" sz="2000" b="1" i="1">
                                                  <a:solidFill>
                                                    <a:srgbClr val="FF0000"/>
                                                  </a:solidFill>
                                                  <a:latin typeface="Cambria Math" panose="02040503050406030204" pitchFamily="18" charset="0"/>
                                                </a:rPr>
                                                <m:t>𝒓</m:t>
                                              </m:r>
                                              <m:r>
                                                <a:rPr lang="en-AU" sz="2000" b="1" i="1">
                                                  <a:solidFill>
                                                    <a:srgbClr val="FF0000"/>
                                                  </a:solidFill>
                                                  <a:latin typeface="Cambria Math" panose="02040503050406030204" pitchFamily="18" charset="0"/>
                                                </a:rPr>
                                                <m:t> </m:t>
                                              </m:r>
                                            </m:sub>
                                          </m:sSub>
                                        </m:e>
                                      </m:func>
                                    </m:e>
                                  </m:d>
                                </m:e>
                                <m:sup>
                                  <m:r>
                                    <a:rPr lang="en-AU" sz="2000" b="1" i="1">
                                      <a:solidFill>
                                        <a:srgbClr val="FF0000"/>
                                      </a:solidFill>
                                      <a:latin typeface="Cambria Math" panose="02040503050406030204" pitchFamily="18" charset="0"/>
                                    </a:rPr>
                                    <m:t>𝟐</m:t>
                                  </m:r>
                                </m:sup>
                              </m:sSup>
                              <m:r>
                                <a:rPr lang="en-AU" sz="2000" b="1" i="1">
                                  <a:solidFill>
                                    <a:srgbClr val="FF0000"/>
                                  </a:solidFill>
                                  <a:latin typeface="Cambria Math" panose="02040503050406030204" pitchFamily="18" charset="0"/>
                                </a:rPr>
                                <m:t>+</m:t>
                              </m:r>
                              <m:sSup>
                                <m:sSupPr>
                                  <m:ctrlPr>
                                    <a:rPr lang="en-US" sz="2000" b="1" i="1">
                                      <a:solidFill>
                                        <a:srgbClr val="FF0000"/>
                                      </a:solidFill>
                                      <a:latin typeface="Cambria Math" panose="02040503050406030204" pitchFamily="18" charset="0"/>
                                    </a:rPr>
                                  </m:ctrlPr>
                                </m:sSupPr>
                                <m:e>
                                  <m:d>
                                    <m:dPr>
                                      <m:ctrlPr>
                                        <a:rPr lang="en-US" sz="2000" b="1" i="1">
                                          <a:solidFill>
                                            <a:srgbClr val="FF0000"/>
                                          </a:solidFill>
                                          <a:latin typeface="Cambria Math" panose="02040503050406030204" pitchFamily="18" charset="0"/>
                                        </a:rPr>
                                      </m:ctrlPr>
                                    </m:dPr>
                                    <m:e>
                                      <m:func>
                                        <m:funcPr>
                                          <m:ctrlPr>
                                            <a:rPr lang="en-US" sz="2000" b="1" i="1">
                                              <a:solidFill>
                                                <a:srgbClr val="FF0000"/>
                                              </a:solidFill>
                                              <a:latin typeface="Cambria Math" panose="02040503050406030204" pitchFamily="18" charset="0"/>
                                            </a:rPr>
                                          </m:ctrlPr>
                                        </m:funcPr>
                                        <m:fName>
                                          <m:r>
                                            <a:rPr lang="en-AU" sz="2000" b="1" i="1">
                                              <a:solidFill>
                                                <a:srgbClr val="FF0000"/>
                                              </a:solidFill>
                                              <a:latin typeface="Cambria Math" panose="02040503050406030204" pitchFamily="18" charset="0"/>
                                            </a:rPr>
                                            <m:t>𝒔𝒊𝒏</m:t>
                                          </m:r>
                                        </m:fName>
                                        <m:e>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𝝎</m:t>
                                              </m:r>
                                            </m:e>
                                            <m:sub>
                                              <m:r>
                                                <a:rPr lang="en-AU" sz="2000" b="1" i="1">
                                                  <a:solidFill>
                                                    <a:srgbClr val="FF0000"/>
                                                  </a:solidFill>
                                                  <a:latin typeface="Cambria Math" panose="02040503050406030204" pitchFamily="18" charset="0"/>
                                                </a:rPr>
                                                <m:t>𝒏</m:t>
                                              </m:r>
                                            </m:sub>
                                          </m:sSub>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 </m:t>
                                              </m:r>
                                              <m:r>
                                                <a:rPr lang="en-AU" sz="2000" b="1" i="1">
                                                  <a:solidFill>
                                                    <a:srgbClr val="FF0000"/>
                                                  </a:solidFill>
                                                  <a:latin typeface="Cambria Math" panose="02040503050406030204" pitchFamily="18" charset="0"/>
                                                </a:rPr>
                                                <m:t>𝒕</m:t>
                                              </m:r>
                                            </m:e>
                                            <m:sub>
                                              <m:r>
                                                <a:rPr lang="en-AU" sz="2000" b="1" i="1">
                                                  <a:solidFill>
                                                    <a:srgbClr val="FF0000"/>
                                                  </a:solidFill>
                                                  <a:latin typeface="Cambria Math" panose="02040503050406030204" pitchFamily="18" charset="0"/>
                                                </a:rPr>
                                                <m:t>𝒓</m:t>
                                              </m:r>
                                              <m:r>
                                                <a:rPr lang="en-AU" sz="2000" b="1" i="1">
                                                  <a:solidFill>
                                                    <a:srgbClr val="FF0000"/>
                                                  </a:solidFill>
                                                  <a:latin typeface="Cambria Math" panose="02040503050406030204" pitchFamily="18" charset="0"/>
                                                </a:rPr>
                                                <m:t> </m:t>
                                              </m:r>
                                            </m:sub>
                                          </m:sSub>
                                        </m:e>
                                      </m:func>
                                    </m:e>
                                  </m:d>
                                </m:e>
                                <m:sup>
                                  <m:r>
                                    <a:rPr lang="en-AU" sz="2000" b="1" i="1">
                                      <a:solidFill>
                                        <a:srgbClr val="FF0000"/>
                                      </a:solidFill>
                                      <a:latin typeface="Cambria Math" panose="02040503050406030204" pitchFamily="18" charset="0"/>
                                    </a:rPr>
                                    <m:t>𝟐</m:t>
                                  </m:r>
                                </m:sup>
                              </m:sSup>
                            </m:e>
                          </m:rad>
                        </m:e>
                      </m:d>
                      <m:r>
                        <a:rPr lang="en-AU" sz="2000" b="1" i="1">
                          <a:solidFill>
                            <a:srgbClr val="FF0000"/>
                          </a:solidFill>
                          <a:latin typeface="Cambria Math" panose="02040503050406030204" pitchFamily="18" charset="0"/>
                        </a:rPr>
                        <m:t>   (</m:t>
                      </m:r>
                      <m:r>
                        <a:rPr lang="en-AU" sz="2000" b="1" i="1">
                          <a:solidFill>
                            <a:srgbClr val="FF0000"/>
                          </a:solidFill>
                          <a:latin typeface="Cambria Math" panose="02040503050406030204" pitchFamily="18" charset="0"/>
                        </a:rPr>
                        <m:t>𝟒</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𝟓</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𝟓</m:t>
                      </m:r>
                      <m:r>
                        <a:rPr lang="en-AU" sz="2000" b="1" i="1">
                          <a:solidFill>
                            <a:srgbClr val="FF0000"/>
                          </a:solidFill>
                          <a:latin typeface="Cambria Math" panose="02040503050406030204" pitchFamily="18" charset="0"/>
                        </a:rPr>
                        <m:t>)</m:t>
                      </m:r>
                    </m:oMath>
                  </m:oMathPara>
                </a14:m>
                <a:endParaRPr lang="en-US" sz="2000" b="1" dirty="0">
                  <a:solidFill>
                    <a:srgbClr val="FF0000"/>
                  </a:solidFill>
                </a:endParaRPr>
              </a:p>
              <a:p>
                <a:pPr marL="0" indent="0">
                  <a:buNone/>
                </a:pPr>
                <a:r>
                  <a:rPr lang="ar-SY" sz="2000" dirty="0" smtClean="0"/>
                  <a:t>يمكن </a:t>
                </a:r>
                <a:r>
                  <a:rPr lang="ar-SY" sz="2000" dirty="0"/>
                  <a:t>تبسيط المعادلة (4.5.5) باستخدام تعاريف </a:t>
                </a:r>
                <a:r>
                  <a:rPr lang="ar-SY" sz="2000" dirty="0" smtClean="0"/>
                  <a:t>المثلثات </a:t>
                </a:r>
                <a:r>
                  <a:rPr lang="en-AU" sz="2000" dirty="0"/>
                  <a:t>trigonometer</a:t>
                </a:r>
                <a:r>
                  <a:rPr lang="ar-SY" sz="2000" dirty="0"/>
                  <a:t> و </a:t>
                </a:r>
                <a14:m>
                  <m:oMath xmlns:m="http://schemas.openxmlformats.org/officeDocument/2006/math">
                    <m:sSub>
                      <m:sSubPr>
                        <m:ctrlPr>
                          <a:rPr lang="en-US" sz="2000" i="1">
                            <a:latin typeface="Cambria Math" panose="02040503050406030204" pitchFamily="18" charset="0"/>
                          </a:rPr>
                        </m:ctrlPr>
                      </m:sSubPr>
                      <m:e>
                        <m:r>
                          <a:rPr lang="en-GB" sz="2000" i="1">
                            <a:latin typeface="Cambria Math" panose="02040503050406030204" pitchFamily="18" charset="0"/>
                          </a:rPr>
                          <m:t>𝑇</m:t>
                        </m:r>
                      </m:e>
                      <m:sub>
                        <m:r>
                          <a:rPr lang="en-GB" sz="2000" i="1">
                            <a:latin typeface="Cambria Math" panose="02040503050406030204" pitchFamily="18" charset="0"/>
                          </a:rPr>
                          <m:t>𝑛</m:t>
                        </m:r>
                      </m:sub>
                    </m:sSub>
                    <m:r>
                      <a:rPr lang="en-GB" sz="2000" i="1">
                        <a:latin typeface="Cambria Math" panose="02040503050406030204" pitchFamily="18" charset="0"/>
                      </a:rPr>
                      <m:t>=</m:t>
                    </m:r>
                    <m:r>
                      <a:rPr lang="en-GB" sz="2000" i="1">
                        <a:latin typeface="Cambria Math" panose="02040503050406030204" pitchFamily="18" charset="0"/>
                      </a:rPr>
                      <m:t>2</m:t>
                    </m:r>
                    <m:r>
                      <a:rPr lang="en-GB" sz="2000" i="1">
                        <a:latin typeface="Cambria Math" panose="02040503050406030204" pitchFamily="18" charset="0"/>
                      </a:rPr>
                      <m:t>𝜋</m:t>
                    </m:r>
                    <m:r>
                      <a:rPr lang="en-GB" sz="2000" i="1">
                        <a:latin typeface="Cambria Math" panose="02040503050406030204" pitchFamily="18" charset="0"/>
                      </a:rPr>
                      <m:t>/</m:t>
                    </m:r>
                    <m:sSub>
                      <m:sSubPr>
                        <m:ctrlPr>
                          <a:rPr lang="en-US" sz="2000" i="1">
                            <a:latin typeface="Cambria Math" panose="02040503050406030204" pitchFamily="18" charset="0"/>
                          </a:rPr>
                        </m:ctrlPr>
                      </m:sSubPr>
                      <m:e>
                        <m:r>
                          <a:rPr lang="en-AU" sz="2000" i="1">
                            <a:latin typeface="Cambria Math" panose="02040503050406030204" pitchFamily="18" charset="0"/>
                          </a:rPr>
                          <m:t>𝜔</m:t>
                        </m:r>
                      </m:e>
                      <m:sub>
                        <m:r>
                          <a:rPr lang="en-AU" sz="2000" i="1">
                            <a:latin typeface="Cambria Math" panose="02040503050406030204" pitchFamily="18" charset="0"/>
                          </a:rPr>
                          <m:t>𝑛</m:t>
                        </m:r>
                      </m:sub>
                    </m:sSub>
                  </m:oMath>
                </a14:m>
                <a:r>
                  <a:rPr lang="ar-SY" sz="2000" dirty="0"/>
                  <a:t> </a:t>
                </a:r>
                <a:r>
                  <a:rPr lang="ar-SY" sz="2000" dirty="0" smtClean="0"/>
                  <a:t>لتصبح:</a:t>
                </a:r>
              </a:p>
              <a:p>
                <a:pPr marL="0" indent="0">
                  <a:buNone/>
                </a:pPr>
                <a14:m>
                  <m:oMathPara xmlns:m="http://schemas.openxmlformats.org/officeDocument/2006/math">
                    <m:oMathParaPr>
                      <m:jc m:val="centerGroup"/>
                    </m:oMathParaPr>
                    <m:oMath xmlns:m="http://schemas.openxmlformats.org/officeDocument/2006/math">
                      <m:sSub>
                        <m:sSubPr>
                          <m:ctrlPr>
                            <a:rPr lang="en-US" sz="2000" i="1">
                              <a:solidFill>
                                <a:srgbClr val="00B0F0"/>
                              </a:solidFill>
                              <a:latin typeface="Cambria Math" panose="02040503050406030204" pitchFamily="18" charset="0"/>
                            </a:rPr>
                          </m:ctrlPr>
                        </m:sSubPr>
                        <m:e>
                          <m:r>
                            <a:rPr lang="en-GB" sz="2000" i="1">
                              <a:solidFill>
                                <a:srgbClr val="00B0F0"/>
                              </a:solidFill>
                              <a:latin typeface="Cambria Math" panose="02040503050406030204" pitchFamily="18" charset="0"/>
                            </a:rPr>
                            <m:t>𝑅</m:t>
                          </m:r>
                        </m:e>
                        <m:sub>
                          <m:r>
                            <a:rPr lang="en-GB" sz="2000" i="1">
                              <a:solidFill>
                                <a:srgbClr val="00B0F0"/>
                              </a:solidFill>
                              <a:latin typeface="Cambria Math" panose="02040503050406030204" pitchFamily="18" charset="0"/>
                            </a:rPr>
                            <m:t>𝑑</m:t>
                          </m:r>
                        </m:sub>
                      </m:sSub>
                      <m:r>
                        <a:rPr lang="en-GB" sz="2000" i="1">
                          <a:solidFill>
                            <a:srgbClr val="00B0F0"/>
                          </a:solidFill>
                          <a:latin typeface="Cambria Math" panose="02040503050406030204" pitchFamily="18" charset="0"/>
                        </a:rPr>
                        <m:t>=</m:t>
                      </m:r>
                      <m:f>
                        <m:fPr>
                          <m:ctrlPr>
                            <a:rPr lang="en-US" sz="2000" i="1">
                              <a:solidFill>
                                <a:srgbClr val="00B0F0"/>
                              </a:solidFill>
                              <a:latin typeface="Cambria Math" panose="02040503050406030204" pitchFamily="18" charset="0"/>
                            </a:rPr>
                          </m:ctrlPr>
                        </m:fPr>
                        <m:num>
                          <m:sSub>
                            <m:sSubPr>
                              <m:ctrlPr>
                                <a:rPr lang="en-US" sz="2000" i="1">
                                  <a:solidFill>
                                    <a:srgbClr val="00B0F0"/>
                                  </a:solidFill>
                                  <a:latin typeface="Cambria Math" panose="02040503050406030204" pitchFamily="18" charset="0"/>
                                </a:rPr>
                              </m:ctrlPr>
                            </m:sSubPr>
                            <m:e>
                              <m:r>
                                <a:rPr lang="en-GB" sz="2000" i="1">
                                  <a:solidFill>
                                    <a:srgbClr val="00B0F0"/>
                                  </a:solidFill>
                                  <a:latin typeface="Cambria Math" panose="02040503050406030204" pitchFamily="18" charset="0"/>
                                </a:rPr>
                                <m:t>𝑢</m:t>
                              </m:r>
                            </m:e>
                            <m:sub>
                              <m:r>
                                <a:rPr lang="en-GB" sz="2000" i="1">
                                  <a:solidFill>
                                    <a:srgbClr val="00B0F0"/>
                                  </a:solidFill>
                                  <a:latin typeface="Cambria Math" panose="02040503050406030204" pitchFamily="18" charset="0"/>
                                </a:rPr>
                                <m:t>0</m:t>
                              </m:r>
                            </m:sub>
                          </m:sSub>
                        </m:num>
                        <m:den>
                          <m:sSub>
                            <m:sSubPr>
                              <m:ctrlPr>
                                <a:rPr lang="en-US" sz="2000" i="1">
                                  <a:solidFill>
                                    <a:srgbClr val="00B0F0"/>
                                  </a:solidFill>
                                  <a:latin typeface="Cambria Math" panose="02040503050406030204" pitchFamily="18" charset="0"/>
                                </a:rPr>
                              </m:ctrlPr>
                            </m:sSubPr>
                            <m:e>
                              <m:d>
                                <m:dPr>
                                  <m:ctrlPr>
                                    <a:rPr lang="en-US" sz="2000" i="1">
                                      <a:solidFill>
                                        <a:srgbClr val="00B0F0"/>
                                      </a:solidFill>
                                      <a:latin typeface="Cambria Math" panose="02040503050406030204" pitchFamily="18" charset="0"/>
                                    </a:rPr>
                                  </m:ctrlPr>
                                </m:dPr>
                                <m:e>
                                  <m:sSub>
                                    <m:sSubPr>
                                      <m:ctrlPr>
                                        <a:rPr lang="en-US" sz="2000" i="1">
                                          <a:solidFill>
                                            <a:srgbClr val="00B0F0"/>
                                          </a:solidFill>
                                          <a:latin typeface="Cambria Math" panose="02040503050406030204" pitchFamily="18" charset="0"/>
                                        </a:rPr>
                                      </m:ctrlPr>
                                    </m:sSubPr>
                                    <m:e>
                                      <m:r>
                                        <a:rPr lang="en-AU" sz="2000" i="1">
                                          <a:solidFill>
                                            <a:srgbClr val="00B0F0"/>
                                          </a:solidFill>
                                          <a:latin typeface="Cambria Math" panose="02040503050406030204" pitchFamily="18" charset="0"/>
                                        </a:rPr>
                                        <m:t>𝑢</m:t>
                                      </m:r>
                                    </m:e>
                                    <m:sub>
                                      <m:r>
                                        <a:rPr lang="en-AU" sz="2000" i="1">
                                          <a:solidFill>
                                            <a:srgbClr val="00B0F0"/>
                                          </a:solidFill>
                                          <a:latin typeface="Cambria Math" panose="02040503050406030204" pitchFamily="18" charset="0"/>
                                        </a:rPr>
                                        <m:t>𝑠𝑡</m:t>
                                      </m:r>
                                    </m:sub>
                                  </m:sSub>
                                </m:e>
                              </m:d>
                            </m:e>
                            <m:sub>
                              <m:r>
                                <a:rPr lang="en-AU" sz="2000" i="1">
                                  <a:solidFill>
                                    <a:srgbClr val="00B0F0"/>
                                  </a:solidFill>
                                  <a:latin typeface="Cambria Math" panose="02040503050406030204" pitchFamily="18" charset="0"/>
                                </a:rPr>
                                <m:t>0</m:t>
                              </m:r>
                            </m:sub>
                          </m:sSub>
                        </m:den>
                      </m:f>
                      <m:r>
                        <a:rPr lang="en-GB" sz="2000" i="1">
                          <a:solidFill>
                            <a:srgbClr val="00B0F0"/>
                          </a:solidFill>
                          <a:latin typeface="Cambria Math" panose="02040503050406030204" pitchFamily="18" charset="0"/>
                        </a:rPr>
                        <m:t>=</m:t>
                      </m:r>
                      <m:r>
                        <a:rPr lang="en-GB" sz="2000" i="1">
                          <a:solidFill>
                            <a:srgbClr val="00B0F0"/>
                          </a:solidFill>
                          <a:latin typeface="Cambria Math" panose="02040503050406030204" pitchFamily="18" charset="0"/>
                        </a:rPr>
                        <m:t>1</m:t>
                      </m:r>
                      <m:r>
                        <a:rPr lang="en-GB" sz="2000" i="1">
                          <a:solidFill>
                            <a:srgbClr val="00B0F0"/>
                          </a:solidFill>
                          <a:latin typeface="Cambria Math" panose="02040503050406030204" pitchFamily="18" charset="0"/>
                        </a:rPr>
                        <m:t>+</m:t>
                      </m:r>
                      <m:f>
                        <m:fPr>
                          <m:ctrlPr>
                            <a:rPr lang="en-US" sz="2000" i="1">
                              <a:solidFill>
                                <a:srgbClr val="00B0F0"/>
                              </a:solidFill>
                              <a:latin typeface="Cambria Math" panose="02040503050406030204" pitchFamily="18" charset="0"/>
                            </a:rPr>
                          </m:ctrlPr>
                        </m:fPr>
                        <m:num>
                          <m:d>
                            <m:dPr>
                              <m:begChr m:val="|"/>
                              <m:endChr m:val="|"/>
                              <m:ctrlPr>
                                <a:rPr lang="en-US" sz="2000" i="1">
                                  <a:solidFill>
                                    <a:srgbClr val="00B0F0"/>
                                  </a:solidFill>
                                  <a:latin typeface="Cambria Math" panose="02040503050406030204" pitchFamily="18" charset="0"/>
                                </a:rPr>
                              </m:ctrlPr>
                            </m:dPr>
                            <m:e>
                              <m:func>
                                <m:funcPr>
                                  <m:ctrlPr>
                                    <a:rPr lang="en-US" sz="2000" i="1">
                                      <a:solidFill>
                                        <a:srgbClr val="00B0F0"/>
                                      </a:solidFill>
                                      <a:latin typeface="Cambria Math" panose="02040503050406030204" pitchFamily="18" charset="0"/>
                                    </a:rPr>
                                  </m:ctrlPr>
                                </m:funcPr>
                                <m:fName>
                                  <m:r>
                                    <m:rPr>
                                      <m:sty m:val="p"/>
                                    </m:rPr>
                                    <a:rPr lang="en-US" sz="2000">
                                      <a:solidFill>
                                        <a:srgbClr val="00B0F0"/>
                                      </a:solidFill>
                                      <a:latin typeface="Cambria Math" panose="02040503050406030204" pitchFamily="18" charset="0"/>
                                    </a:rPr>
                                    <m:t>sin</m:t>
                                  </m:r>
                                </m:fName>
                                <m:e>
                                  <m:d>
                                    <m:dPr>
                                      <m:ctrlPr>
                                        <a:rPr lang="en-US" sz="2000" i="1">
                                          <a:solidFill>
                                            <a:srgbClr val="00B0F0"/>
                                          </a:solidFill>
                                          <a:latin typeface="Cambria Math" panose="02040503050406030204" pitchFamily="18" charset="0"/>
                                        </a:rPr>
                                      </m:ctrlPr>
                                    </m:dPr>
                                    <m:e>
                                      <m:r>
                                        <a:rPr lang="en-GB" sz="2000" i="1">
                                          <a:solidFill>
                                            <a:srgbClr val="00B0F0"/>
                                          </a:solidFill>
                                          <a:latin typeface="Cambria Math" panose="02040503050406030204" pitchFamily="18" charset="0"/>
                                        </a:rPr>
                                        <m:t>𝜋</m:t>
                                      </m:r>
                                      <m:sSub>
                                        <m:sSubPr>
                                          <m:ctrlPr>
                                            <a:rPr lang="en-US" sz="2000" i="1">
                                              <a:solidFill>
                                                <a:srgbClr val="00B0F0"/>
                                              </a:solidFill>
                                              <a:latin typeface="Cambria Math" panose="02040503050406030204" pitchFamily="18" charset="0"/>
                                            </a:rPr>
                                          </m:ctrlPr>
                                        </m:sSubPr>
                                        <m:e>
                                          <m:r>
                                            <a:rPr lang="en-GB" sz="2000" i="1">
                                              <a:solidFill>
                                                <a:srgbClr val="00B0F0"/>
                                              </a:solidFill>
                                              <a:latin typeface="Cambria Math" panose="02040503050406030204" pitchFamily="18" charset="0"/>
                                            </a:rPr>
                                            <m:t>𝑡</m:t>
                                          </m:r>
                                        </m:e>
                                        <m:sub>
                                          <m:r>
                                            <a:rPr lang="en-GB" sz="2000" i="1">
                                              <a:solidFill>
                                                <a:srgbClr val="00B0F0"/>
                                              </a:solidFill>
                                              <a:latin typeface="Cambria Math" panose="02040503050406030204" pitchFamily="18" charset="0"/>
                                            </a:rPr>
                                            <m:t>𝑟</m:t>
                                          </m:r>
                                        </m:sub>
                                      </m:sSub>
                                      <m:r>
                                        <a:rPr lang="en-GB" sz="2000" i="1">
                                          <a:solidFill>
                                            <a:srgbClr val="00B0F0"/>
                                          </a:solidFill>
                                          <a:latin typeface="Cambria Math" panose="02040503050406030204" pitchFamily="18" charset="0"/>
                                        </a:rPr>
                                        <m:t>/</m:t>
                                      </m:r>
                                      <m:sSub>
                                        <m:sSubPr>
                                          <m:ctrlPr>
                                            <a:rPr lang="en-US" sz="2000" i="1">
                                              <a:solidFill>
                                                <a:srgbClr val="00B0F0"/>
                                              </a:solidFill>
                                              <a:latin typeface="Cambria Math" panose="02040503050406030204" pitchFamily="18" charset="0"/>
                                            </a:rPr>
                                          </m:ctrlPr>
                                        </m:sSubPr>
                                        <m:e>
                                          <m:r>
                                            <a:rPr lang="en-GB" sz="2000" i="1">
                                              <a:solidFill>
                                                <a:srgbClr val="00B0F0"/>
                                              </a:solidFill>
                                              <a:latin typeface="Cambria Math" panose="02040503050406030204" pitchFamily="18" charset="0"/>
                                            </a:rPr>
                                            <m:t>𝑇</m:t>
                                          </m:r>
                                        </m:e>
                                        <m:sub>
                                          <m:r>
                                            <a:rPr lang="en-GB" sz="2000" i="1">
                                              <a:solidFill>
                                                <a:srgbClr val="00B0F0"/>
                                              </a:solidFill>
                                              <a:latin typeface="Cambria Math" panose="02040503050406030204" pitchFamily="18" charset="0"/>
                                            </a:rPr>
                                            <m:t>𝑛</m:t>
                                          </m:r>
                                        </m:sub>
                                      </m:sSub>
                                    </m:e>
                                  </m:d>
                                </m:e>
                              </m:func>
                            </m:e>
                          </m:d>
                        </m:num>
                        <m:den>
                          <m:r>
                            <a:rPr lang="en-GB" sz="2000" i="1">
                              <a:solidFill>
                                <a:srgbClr val="00B0F0"/>
                              </a:solidFill>
                              <a:latin typeface="Cambria Math" panose="02040503050406030204" pitchFamily="18" charset="0"/>
                            </a:rPr>
                            <m:t>𝜋</m:t>
                          </m:r>
                          <m:sSub>
                            <m:sSubPr>
                              <m:ctrlPr>
                                <a:rPr lang="en-US" sz="2000" i="1">
                                  <a:solidFill>
                                    <a:srgbClr val="00B0F0"/>
                                  </a:solidFill>
                                  <a:latin typeface="Cambria Math" panose="02040503050406030204" pitchFamily="18" charset="0"/>
                                </a:rPr>
                              </m:ctrlPr>
                            </m:sSubPr>
                            <m:e>
                              <m:r>
                                <a:rPr lang="en-GB" sz="2000" i="1">
                                  <a:solidFill>
                                    <a:srgbClr val="00B0F0"/>
                                  </a:solidFill>
                                  <a:latin typeface="Cambria Math" panose="02040503050406030204" pitchFamily="18" charset="0"/>
                                </a:rPr>
                                <m:t>𝑡</m:t>
                              </m:r>
                            </m:e>
                            <m:sub>
                              <m:r>
                                <a:rPr lang="en-GB" sz="2000" i="1">
                                  <a:solidFill>
                                    <a:srgbClr val="00B0F0"/>
                                  </a:solidFill>
                                  <a:latin typeface="Cambria Math" panose="02040503050406030204" pitchFamily="18" charset="0"/>
                                </a:rPr>
                                <m:t>𝑟</m:t>
                              </m:r>
                            </m:sub>
                          </m:sSub>
                          <m:r>
                            <a:rPr lang="en-GB" sz="2000" i="1">
                              <a:solidFill>
                                <a:srgbClr val="00B0F0"/>
                              </a:solidFill>
                              <a:latin typeface="Cambria Math" panose="02040503050406030204" pitchFamily="18" charset="0"/>
                            </a:rPr>
                            <m:t>/</m:t>
                          </m:r>
                          <m:sSub>
                            <m:sSubPr>
                              <m:ctrlPr>
                                <a:rPr lang="en-US" sz="2000" i="1">
                                  <a:solidFill>
                                    <a:srgbClr val="00B0F0"/>
                                  </a:solidFill>
                                  <a:latin typeface="Cambria Math" panose="02040503050406030204" pitchFamily="18" charset="0"/>
                                </a:rPr>
                              </m:ctrlPr>
                            </m:sSubPr>
                            <m:e>
                              <m:r>
                                <a:rPr lang="en-GB" sz="2000" i="1">
                                  <a:solidFill>
                                    <a:srgbClr val="00B0F0"/>
                                  </a:solidFill>
                                  <a:latin typeface="Cambria Math" panose="02040503050406030204" pitchFamily="18" charset="0"/>
                                </a:rPr>
                                <m:t>𝑇</m:t>
                              </m:r>
                            </m:e>
                            <m:sub>
                              <m:r>
                                <a:rPr lang="en-GB" sz="2000" i="1">
                                  <a:solidFill>
                                    <a:srgbClr val="00B0F0"/>
                                  </a:solidFill>
                                  <a:latin typeface="Cambria Math" panose="02040503050406030204" pitchFamily="18" charset="0"/>
                                </a:rPr>
                                <m:t>𝑛</m:t>
                              </m:r>
                            </m:sub>
                          </m:sSub>
                        </m:den>
                      </m:f>
                      <m:r>
                        <a:rPr lang="en-GB" sz="2000" i="1">
                          <a:solidFill>
                            <a:srgbClr val="00B0F0"/>
                          </a:solidFill>
                          <a:latin typeface="Cambria Math" panose="02040503050406030204" pitchFamily="18" charset="0"/>
                        </a:rPr>
                        <m:t>      (</m:t>
                      </m:r>
                      <m:r>
                        <a:rPr lang="en-GB" sz="2000" i="1">
                          <a:solidFill>
                            <a:srgbClr val="00B0F0"/>
                          </a:solidFill>
                          <a:latin typeface="Cambria Math" panose="02040503050406030204" pitchFamily="18" charset="0"/>
                        </a:rPr>
                        <m:t>4</m:t>
                      </m:r>
                      <m:r>
                        <a:rPr lang="en-GB" sz="2000" i="1">
                          <a:solidFill>
                            <a:srgbClr val="00B0F0"/>
                          </a:solidFill>
                          <a:latin typeface="Cambria Math" panose="02040503050406030204" pitchFamily="18" charset="0"/>
                        </a:rPr>
                        <m:t>.</m:t>
                      </m:r>
                      <m:r>
                        <a:rPr lang="en-GB" sz="2000" i="1">
                          <a:solidFill>
                            <a:srgbClr val="00B0F0"/>
                          </a:solidFill>
                          <a:latin typeface="Cambria Math" panose="02040503050406030204" pitchFamily="18" charset="0"/>
                        </a:rPr>
                        <m:t>5</m:t>
                      </m:r>
                      <m:r>
                        <a:rPr lang="en-GB" sz="2000" i="1">
                          <a:solidFill>
                            <a:srgbClr val="00B0F0"/>
                          </a:solidFill>
                          <a:latin typeface="Cambria Math" panose="02040503050406030204" pitchFamily="18" charset="0"/>
                        </a:rPr>
                        <m:t>.</m:t>
                      </m:r>
                      <m:r>
                        <a:rPr lang="en-GB" sz="2000" i="1">
                          <a:solidFill>
                            <a:srgbClr val="00B0F0"/>
                          </a:solidFill>
                          <a:latin typeface="Cambria Math" panose="02040503050406030204" pitchFamily="18" charset="0"/>
                        </a:rPr>
                        <m:t>6</m:t>
                      </m:r>
                      <m:r>
                        <a:rPr lang="en-GB" sz="2000" i="1">
                          <a:solidFill>
                            <a:srgbClr val="00B0F0"/>
                          </a:solidFill>
                          <a:latin typeface="Cambria Math" panose="02040503050406030204" pitchFamily="18" charset="0"/>
                        </a:rPr>
                        <m:t>)</m:t>
                      </m:r>
                    </m:oMath>
                  </m:oMathPara>
                </a14:m>
                <a:endParaRPr lang="en-US" sz="2000" dirty="0">
                  <a:solidFill>
                    <a:srgbClr val="00B0F0"/>
                  </a:solidFill>
                </a:endParaRPr>
              </a:p>
              <a:p>
                <a:pPr marL="0" indent="0">
                  <a:buNone/>
                </a:pPr>
                <a:endParaRPr lang="ar-SY"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6200"/>
                <a:ext cx="8839200" cy="5105400"/>
              </a:xfrm>
              <a:blipFill rotWithShape="0">
                <a:blip r:embed="rId2"/>
                <a:stretch>
                  <a:fillRect l="-1034" t="-836" r="-690"/>
                </a:stretch>
              </a:blipFill>
            </p:spPr>
            <p:txBody>
              <a:bodyPr/>
              <a:lstStyle/>
              <a:p>
                <a:r>
                  <a:rPr lang="ar-SY">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23</a:t>
            </a:fld>
            <a:endParaRPr lang="en-US"/>
          </a:p>
        </p:txBody>
      </p:sp>
      <p:pic>
        <p:nvPicPr>
          <p:cNvPr id="2" name="Picture 1"/>
          <p:cNvPicPr>
            <a:picLocks noChangeAspect="1"/>
          </p:cNvPicPr>
          <p:nvPr/>
        </p:nvPicPr>
        <p:blipFill>
          <a:blip r:embed="rId3"/>
          <a:stretch>
            <a:fillRect/>
          </a:stretch>
        </p:blipFill>
        <p:spPr>
          <a:xfrm>
            <a:off x="314939" y="5181600"/>
            <a:ext cx="7305061" cy="1571251"/>
          </a:xfrm>
          <a:prstGeom prst="rect">
            <a:avLst/>
          </a:prstGeom>
        </p:spPr>
      </p:pic>
    </p:spTree>
    <p:extLst>
      <p:ext uri="{BB962C8B-B14F-4D97-AF65-F5344CB8AC3E}">
        <p14:creationId xmlns:p14="http://schemas.microsoft.com/office/powerpoint/2010/main" val="4079247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717550" y="406400"/>
            <a:ext cx="7708900" cy="879475"/>
          </a:xfrm>
          <a:noFill/>
        </p:spPr>
      </p:pic>
      <p:sp>
        <p:nvSpPr>
          <p:cNvPr id="7" name="Date Placeholder 6"/>
          <p:cNvSpPr>
            <a:spLocks noGrp="1"/>
          </p:cNvSpPr>
          <p:nvPr>
            <p:ph type="dt" sz="quarter" idx="10"/>
          </p:nvPr>
        </p:nvSpPr>
        <p:spPr/>
        <p:txBody>
          <a:bodyPr/>
          <a:lstStyle/>
          <a:p>
            <a:pPr>
              <a:defRPr/>
            </a:pPr>
            <a:fld id="{4B819C5C-34F4-4838-98D8-0B3EA3A2AA7F}" type="datetime9">
              <a:rPr lang="ar-SY"/>
              <a:pPr>
                <a:defRPr/>
              </a:pPr>
              <a:t>29 حزيران 2019</a:t>
            </a:fld>
            <a:endParaRPr lang="en-US"/>
          </a:p>
        </p:txBody>
      </p:sp>
      <p:sp>
        <p:nvSpPr>
          <p:cNvPr id="1024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17B13FD2-52F8-4DBD-A63D-220B8C8E8832}" type="slidenum">
              <a:rPr lang="ar-SA" sz="1200">
                <a:solidFill>
                  <a:srgbClr val="898989"/>
                </a:solidFill>
                <a:latin typeface="Arial" panose="020B0604020202020204" pitchFamily="34" charset="0"/>
              </a:rPr>
              <a:pPr algn="l" rtl="0">
                <a:spcBef>
                  <a:spcPct val="0"/>
                </a:spcBef>
                <a:buFontTx/>
                <a:buNone/>
              </a:pPr>
              <a:t>24</a:t>
            </a:fld>
            <a:endParaRPr lang="en-US" sz="1200">
              <a:solidFill>
                <a:srgbClr val="898989"/>
              </a:solidFill>
              <a:latin typeface="Arial" panose="020B0604020202020204" pitchFamily="34" charset="0"/>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1"/>
          </p:nvPr>
        </p:nvSpPr>
        <p:spPr/>
        <p:txBody>
          <a:bodyPr/>
          <a:lstStyle/>
          <a:p>
            <a:pPr>
              <a:defRPr/>
            </a:pPr>
            <a:r>
              <a:rPr lang="en-US"/>
              <a:t>dr.hala Hasan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828800" y="152400"/>
            <a:ext cx="5257800" cy="625475"/>
          </a:xfrm>
          <a:noFill/>
          <a:ln w="38100">
            <a:solidFill>
              <a:schemeClr val="accent1"/>
            </a:solidFill>
            <a:miter lim="800000"/>
            <a:headEnd/>
            <a:tailEnd/>
          </a:ln>
        </p:spPr>
      </p:pic>
      <p:sp>
        <p:nvSpPr>
          <p:cNvPr id="13" name="Date Placeholder 12"/>
          <p:cNvSpPr>
            <a:spLocks noGrp="1"/>
          </p:cNvSpPr>
          <p:nvPr>
            <p:ph type="dt" sz="quarter" idx="10"/>
          </p:nvPr>
        </p:nvSpPr>
        <p:spPr/>
        <p:txBody>
          <a:bodyPr/>
          <a:lstStyle/>
          <a:p>
            <a:pPr>
              <a:defRPr/>
            </a:pPr>
            <a:fld id="{CDAA4A94-BA8D-42A6-BBF9-63692DE753B8}" type="datetime9">
              <a:rPr lang="ar-SY"/>
              <a:pPr>
                <a:defRPr/>
              </a:pPr>
              <a:t>29 حزيران 2019</a:t>
            </a:fld>
            <a:endParaRPr lang="en-US"/>
          </a:p>
        </p:txBody>
      </p:sp>
      <p:sp>
        <p:nvSpPr>
          <p:cNvPr id="11268"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525B8DCB-1218-490B-89AB-E27742DC3C71}" type="slidenum">
              <a:rPr lang="ar-SA" sz="1200">
                <a:solidFill>
                  <a:srgbClr val="898989"/>
                </a:solidFill>
                <a:latin typeface="Arial" panose="020B0604020202020204" pitchFamily="34" charset="0"/>
              </a:rPr>
              <a:pPr algn="l" rtl="0">
                <a:spcBef>
                  <a:spcPct val="0"/>
                </a:spcBef>
                <a:buFontTx/>
                <a:buNone/>
              </a:pPr>
              <a:t>25</a:t>
            </a:fld>
            <a:endParaRPr lang="en-US" sz="1200">
              <a:solidFill>
                <a:srgbClr val="898989"/>
              </a:solidFill>
              <a:latin typeface="Arial" panose="020B0604020202020204" pitchFamily="34" charset="0"/>
            </a:endParaRPr>
          </a:p>
        </p:txBody>
      </p:sp>
      <p:pic>
        <p:nvPicPr>
          <p:cNvPr id="112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2689225" cy="1001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43200"/>
            <a:ext cx="2373313" cy="1136650"/>
          </a:xfrm>
          <a:prstGeom prst="rect">
            <a:avLst/>
          </a:prstGeom>
          <a:noFill/>
          <a:ln w="38100">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127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895600"/>
            <a:ext cx="2554288" cy="720725"/>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127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495800"/>
            <a:ext cx="1466850" cy="746125"/>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127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114800"/>
            <a:ext cx="5492750" cy="254317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27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838200"/>
            <a:ext cx="14097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27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914400"/>
            <a:ext cx="5905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14"/>
          <p:cNvSpPr>
            <a:spLocks noGrp="1"/>
          </p:cNvSpPr>
          <p:nvPr>
            <p:ph type="ftr" sz="quarter" idx="11"/>
          </p:nvPr>
        </p:nvSpPr>
        <p:spPr/>
        <p:txBody>
          <a:bodyPr/>
          <a:lstStyle/>
          <a:p>
            <a:pPr>
              <a:defRPr/>
            </a:pPr>
            <a:r>
              <a:rPr lang="en-US"/>
              <a:t>dr.hala Hasan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457200"/>
            <a:ext cx="6108700" cy="506413"/>
          </a:xfrm>
          <a:noFill/>
        </p:spPr>
      </p:pic>
      <p:sp>
        <p:nvSpPr>
          <p:cNvPr id="17" name="Date Placeholder 16"/>
          <p:cNvSpPr>
            <a:spLocks noGrp="1"/>
          </p:cNvSpPr>
          <p:nvPr>
            <p:ph type="dt" sz="quarter" idx="10"/>
          </p:nvPr>
        </p:nvSpPr>
        <p:spPr/>
        <p:txBody>
          <a:bodyPr/>
          <a:lstStyle/>
          <a:p>
            <a:pPr>
              <a:defRPr/>
            </a:pPr>
            <a:fld id="{26A48C54-E28E-4358-B312-229B6971EEF6}" type="datetime9">
              <a:rPr lang="ar-SY"/>
              <a:pPr>
                <a:defRPr/>
              </a:pPr>
              <a:t>29 حزيران 2019</a:t>
            </a:fld>
            <a:endParaRPr lang="en-US"/>
          </a:p>
        </p:txBody>
      </p:sp>
      <p:sp>
        <p:nvSpPr>
          <p:cNvPr id="12292" name="Slide Number Placeholder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595C605A-84CB-49A7-A200-7EECD79BEA2D}" type="slidenum">
              <a:rPr lang="ar-SA" sz="1200">
                <a:solidFill>
                  <a:srgbClr val="898989"/>
                </a:solidFill>
                <a:latin typeface="Arial" panose="020B0604020202020204" pitchFamily="34" charset="0"/>
              </a:rPr>
              <a:pPr algn="l" rtl="0">
                <a:spcBef>
                  <a:spcPct val="0"/>
                </a:spcBef>
                <a:buFontTx/>
                <a:buNone/>
              </a:pPr>
              <a:t>26</a:t>
            </a:fld>
            <a:endParaRPr lang="en-US" sz="1200">
              <a:solidFill>
                <a:srgbClr val="898989"/>
              </a:solidFill>
              <a:latin typeface="Arial" panose="020B0604020202020204" pitchFamily="34" charset="0"/>
            </a:endParaRP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4219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362200"/>
            <a:ext cx="1968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124200"/>
            <a:ext cx="7413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429000"/>
            <a:ext cx="26892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114800"/>
            <a:ext cx="16081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181600"/>
            <a:ext cx="12938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572000"/>
            <a:ext cx="57038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5486400"/>
            <a:ext cx="1371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Oval 13"/>
          <p:cNvSpPr>
            <a:spLocks noChangeArrowheads="1"/>
          </p:cNvSpPr>
          <p:nvPr/>
        </p:nvSpPr>
        <p:spPr bwMode="auto">
          <a:xfrm>
            <a:off x="228600" y="4419600"/>
            <a:ext cx="6019800" cy="1828800"/>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ar-SY" sz="1800">
              <a:latin typeface="Arial" panose="020B0604020202020204" pitchFamily="34" charset="0"/>
            </a:endParaRPr>
          </a:p>
        </p:txBody>
      </p:sp>
      <p:sp>
        <p:nvSpPr>
          <p:cNvPr id="12302" name="Oval 14"/>
          <p:cNvSpPr>
            <a:spLocks noChangeArrowheads="1"/>
          </p:cNvSpPr>
          <p:nvPr/>
        </p:nvSpPr>
        <p:spPr bwMode="auto">
          <a:xfrm>
            <a:off x="6629400" y="3810000"/>
            <a:ext cx="2133600" cy="2209800"/>
          </a:xfrm>
          <a:prstGeom prst="ellipse">
            <a:avLst/>
          </a:prstGeom>
          <a:noFill/>
          <a:ln w="5715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ar-SY" sz="1800">
              <a:latin typeface="Arial" panose="020B0604020202020204" pitchFamily="34" charset="0"/>
            </a:endParaRPr>
          </a:p>
        </p:txBody>
      </p:sp>
      <p:sp>
        <p:nvSpPr>
          <p:cNvPr id="12303" name="Rectangle 16"/>
          <p:cNvSpPr>
            <a:spLocks noChangeArrowheads="1"/>
          </p:cNvSpPr>
          <p:nvPr/>
        </p:nvSpPr>
        <p:spPr bwMode="auto">
          <a:xfrm>
            <a:off x="7010400" y="2362200"/>
            <a:ext cx="1676400" cy="6096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ar-SY" sz="1800">
              <a:latin typeface="Arial" panose="020B0604020202020204" pitchFamily="34" charset="0"/>
            </a:endParaRPr>
          </a:p>
        </p:txBody>
      </p:sp>
      <p:sp>
        <p:nvSpPr>
          <p:cNvPr id="19" name="Footer Placeholder 18"/>
          <p:cNvSpPr>
            <a:spLocks noGrp="1"/>
          </p:cNvSpPr>
          <p:nvPr>
            <p:ph type="ftr" sz="quarter" idx="11"/>
          </p:nvPr>
        </p:nvSpPr>
        <p:spPr/>
        <p:txBody>
          <a:bodyPr/>
          <a:lstStyle/>
          <a:p>
            <a:pPr>
              <a:defRPr/>
            </a:pPr>
            <a:r>
              <a:rPr lang="en-US"/>
              <a:t>dr.hala Hasan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601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6172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4508210"/>
            <a:ext cx="4629150" cy="1123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52400"/>
            <a:ext cx="6469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914400"/>
            <a:ext cx="3724275" cy="914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319" name="Oval 10"/>
          <p:cNvSpPr>
            <a:spLocks noChangeArrowheads="1"/>
          </p:cNvSpPr>
          <p:nvPr/>
        </p:nvSpPr>
        <p:spPr bwMode="auto">
          <a:xfrm>
            <a:off x="2971800" y="3048000"/>
            <a:ext cx="533400" cy="533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ar-SY" sz="1800">
              <a:latin typeface="Arial" panose="020B0604020202020204" pitchFamily="34" charset="0"/>
            </a:endParaRPr>
          </a:p>
        </p:txBody>
      </p:sp>
      <p:sp>
        <p:nvSpPr>
          <p:cNvPr id="13320" name="Oval 11"/>
          <p:cNvSpPr>
            <a:spLocks noChangeArrowheads="1"/>
          </p:cNvSpPr>
          <p:nvPr/>
        </p:nvSpPr>
        <p:spPr bwMode="auto">
          <a:xfrm>
            <a:off x="3200400" y="6248400"/>
            <a:ext cx="381000" cy="3810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eaLnBrk="1" hangingPunct="1">
              <a:spcBef>
                <a:spcPct val="0"/>
              </a:spcBef>
              <a:buFontTx/>
              <a:buNone/>
            </a:pPr>
            <a:endParaRPr lang="ar-SY" sz="1800">
              <a:latin typeface="Arial" panose="020B0604020202020204" pitchFamily="34" charset="0"/>
            </a:endParaRPr>
          </a:p>
        </p:txBody>
      </p:sp>
      <p:sp>
        <p:nvSpPr>
          <p:cNvPr id="12" name="Date Placeholder 11"/>
          <p:cNvSpPr>
            <a:spLocks noGrp="1"/>
          </p:cNvSpPr>
          <p:nvPr>
            <p:ph type="dt" sz="quarter" idx="10"/>
          </p:nvPr>
        </p:nvSpPr>
        <p:spPr/>
        <p:txBody>
          <a:bodyPr/>
          <a:lstStyle/>
          <a:p>
            <a:pPr>
              <a:defRPr/>
            </a:pPr>
            <a:fld id="{E836C2EF-FEF0-4F6A-91E2-B82C2A391724}" type="datetime9">
              <a:rPr lang="ar-SY"/>
              <a:pPr>
                <a:defRPr/>
              </a:pPr>
              <a:t>29 حزيران 2019</a:t>
            </a:fld>
            <a:endParaRPr lang="en-US"/>
          </a:p>
        </p:txBody>
      </p:sp>
      <p:sp>
        <p:nvSpPr>
          <p:cNvPr id="13322"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4FECE2ED-E3AA-4E8A-9AD4-7840A7C5FDD9}" type="slidenum">
              <a:rPr lang="ar-SA" sz="1200">
                <a:solidFill>
                  <a:srgbClr val="898989"/>
                </a:solidFill>
                <a:latin typeface="Arial" panose="020B0604020202020204" pitchFamily="34" charset="0"/>
              </a:rPr>
              <a:pPr algn="l" rtl="0">
                <a:spcBef>
                  <a:spcPct val="0"/>
                </a:spcBef>
                <a:buFontTx/>
                <a:buNone/>
              </a:pPr>
              <a:t>27</a:t>
            </a:fld>
            <a:endParaRPr lang="en-US" sz="1200">
              <a:solidFill>
                <a:srgbClr val="898989"/>
              </a:solidFill>
              <a:latin typeface="Arial" panose="020B0604020202020204" pitchFamily="34" charset="0"/>
            </a:endParaRPr>
          </a:p>
        </p:txBody>
      </p:sp>
      <p:sp>
        <p:nvSpPr>
          <p:cNvPr id="14" name="Footer Placeholder 13"/>
          <p:cNvSpPr>
            <a:spLocks noGrp="1"/>
          </p:cNvSpPr>
          <p:nvPr>
            <p:ph type="ftr" sz="quarter" idx="11"/>
          </p:nvPr>
        </p:nvSpPr>
        <p:spPr/>
        <p:txBody>
          <a:bodyPr/>
          <a:lstStyle/>
          <a:p>
            <a:pPr>
              <a:defRPr/>
            </a:pPr>
            <a:r>
              <a:rPr lang="en-US"/>
              <a:t>dr.hala Hasan</a:t>
            </a:r>
          </a:p>
        </p:txBody>
      </p:sp>
      <mc:AlternateContent xmlns:mc="http://schemas.openxmlformats.org/markup-compatibility/2006" xmlns:a14="http://schemas.microsoft.com/office/drawing/2010/main">
        <mc:Choice Requires="a14">
          <p:sp>
            <p:nvSpPr>
              <p:cNvPr id="2" name="Rectangle 1"/>
              <p:cNvSpPr/>
              <p:nvPr/>
            </p:nvSpPr>
            <p:spPr>
              <a:xfrm>
                <a:off x="4191000" y="2904172"/>
                <a:ext cx="4572000" cy="1477328"/>
              </a:xfrm>
              <a:prstGeom prst="rect">
                <a:avLst/>
              </a:prstGeom>
            </p:spPr>
            <p:txBody>
              <a:bodyPr>
                <a:spAutoFit/>
              </a:bodyPr>
              <a:lstStyle/>
              <a:p>
                <a:pPr algn="r" rtl="1"/>
                <a:r>
                  <a:rPr lang="ar-SY" dirty="0"/>
                  <a:t>من أجل القيم الكبيرة لـ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𝑡</m:t>
                        </m:r>
                      </m:e>
                      <m:sub>
                        <m:r>
                          <a:rPr lang="en-GB" i="1">
                            <a:solidFill>
                              <a:srgbClr val="FF0000"/>
                            </a:solidFill>
                            <a:latin typeface="Cambria Math" panose="02040503050406030204" pitchFamily="18" charset="0"/>
                          </a:rPr>
                          <m:t>𝑟</m:t>
                        </m:r>
                      </m:sub>
                    </m:sSub>
                    <m:r>
                      <a:rPr lang="en-GB"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GB" i="1">
                            <a:solidFill>
                              <a:srgbClr val="FF0000"/>
                            </a:solidFill>
                            <a:latin typeface="Cambria Math" panose="02040503050406030204" pitchFamily="18" charset="0"/>
                          </a:rPr>
                          <m:t>𝑇</m:t>
                        </m:r>
                      </m:e>
                      <m:sub>
                        <m:r>
                          <a:rPr lang="en-GB" i="1">
                            <a:solidFill>
                              <a:srgbClr val="FF0000"/>
                            </a:solidFill>
                            <a:latin typeface="Cambria Math" panose="02040503050406030204" pitchFamily="18" charset="0"/>
                          </a:rPr>
                          <m:t>𝑛</m:t>
                        </m:r>
                      </m:sub>
                    </m:sSub>
                  </m:oMath>
                </a14:m>
                <a:r>
                  <a:rPr lang="ar-SY" dirty="0"/>
                  <a:t>  </a:t>
                </a:r>
                <a:r>
                  <a:rPr lang="ar-SY" i="1" dirty="0"/>
                  <a:t> </a:t>
                </a:r>
                <a:r>
                  <a:rPr lang="ar-SY" dirty="0"/>
                  <a:t>فإن الانتقال الديناميكي يتذبذب ليقترب من الحل الستاتيكي ويتضمن ذلك أن التأثيرات الديناميكية تكون صغيرة ( على سبيل المثال تزداد القوة بشكل بطئ بشكل يتناسب مع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𝑛</m:t>
                        </m:r>
                      </m:sub>
                    </m:sSub>
                  </m:oMath>
                </a14:m>
                <a:r>
                  <a:rPr lang="ar-SY" dirty="0"/>
                  <a:t> من الصفر وحتى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0</m:t>
                        </m:r>
                      </m:sub>
                    </m:sSub>
                  </m:oMath>
                </a14:m>
                <a:r>
                  <a:rPr lang="ar-SY" dirty="0"/>
                  <a:t> ويؤثر على الجملة مثل القوة الستاتيكية ) . </a:t>
                </a:r>
                <a:endParaRPr lang="en-US" i="1" dirty="0"/>
              </a:p>
            </p:txBody>
          </p:sp>
        </mc:Choice>
        <mc:Fallback xmlns="">
          <p:sp>
            <p:nvSpPr>
              <p:cNvPr id="2" name="Rectangle 1"/>
              <p:cNvSpPr>
                <a:spLocks noRot="1" noChangeAspect="1" noMove="1" noResize="1" noEditPoints="1" noAdjustHandles="1" noChangeArrowheads="1" noChangeShapeType="1" noTextEdit="1"/>
              </p:cNvSpPr>
              <p:nvPr/>
            </p:nvSpPr>
            <p:spPr>
              <a:xfrm>
                <a:off x="4191000" y="2904172"/>
                <a:ext cx="4572000" cy="1477328"/>
              </a:xfrm>
              <a:prstGeom prst="rect">
                <a:avLst/>
              </a:prstGeom>
              <a:blipFill rotWithShape="0">
                <a:blip r:embed="rId7"/>
                <a:stretch>
                  <a:fillRect l="-2267" t="-2058" r="-1067" b="-5350"/>
                </a:stretch>
              </a:blipFill>
            </p:spPr>
            <p:txBody>
              <a:bodyPr/>
              <a:lstStyle/>
              <a:p>
                <a:r>
                  <a:rPr lang="ar-SY">
                    <a:noFill/>
                  </a:rPr>
                  <a:t> </a:t>
                </a:r>
              </a:p>
            </p:txBody>
          </p:sp>
        </mc:Fallback>
      </mc:AlternateContent>
      <p:cxnSp>
        <p:nvCxnSpPr>
          <p:cNvPr id="4" name="Straight Arrow Connector 3"/>
          <p:cNvCxnSpPr/>
          <p:nvPr/>
        </p:nvCxnSpPr>
        <p:spPr>
          <a:xfrm flipH="1" flipV="1">
            <a:off x="4529932" y="1288098"/>
            <a:ext cx="1032668" cy="379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810000" y="1744028"/>
            <a:ext cx="4724400" cy="687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7862179" y="1905000"/>
                <a:ext cx="1005596" cy="276999"/>
              </a:xfrm>
              <a:prstGeom prst="rect">
                <a:avLst/>
              </a:prstGeom>
              <a:solidFill>
                <a:schemeClr val="accent6">
                  <a:lumMod val="75000"/>
                </a:schemeClr>
              </a:solid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FF00"/>
                              </a:solidFill>
                              <a:latin typeface="Cambria Math" panose="02040503050406030204" pitchFamily="18" charset="0"/>
                            </a:rPr>
                          </m:ctrlPr>
                        </m:sSubPr>
                        <m:e>
                          <m:r>
                            <a:rPr lang="en-US" b="0" i="1" smtClean="0">
                              <a:solidFill>
                                <a:srgbClr val="FFFF00"/>
                              </a:solidFill>
                              <a:latin typeface="Cambria Math" panose="02040503050406030204" pitchFamily="18" charset="0"/>
                            </a:rPr>
                            <m:t>𝑡</m:t>
                          </m:r>
                        </m:e>
                        <m:sub>
                          <m:r>
                            <a:rPr lang="en-US" b="0" i="1" smtClean="0">
                              <a:solidFill>
                                <a:srgbClr val="FFFF00"/>
                              </a:solidFill>
                              <a:latin typeface="Cambria Math" panose="02040503050406030204" pitchFamily="18" charset="0"/>
                            </a:rPr>
                            <m:t>𝑟</m:t>
                          </m:r>
                        </m:sub>
                      </m:sSub>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1</m:t>
                      </m:r>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5</m:t>
                      </m:r>
                      <m:r>
                        <a:rPr lang="en-US" b="0" i="1" smtClean="0">
                          <a:solidFill>
                            <a:srgbClr val="FFFF00"/>
                          </a:solidFill>
                          <a:latin typeface="Cambria Math" panose="02040503050406030204" pitchFamily="18" charset="0"/>
                        </a:rPr>
                        <m:t>𝑇</m:t>
                      </m:r>
                    </m:oMath>
                  </m:oMathPara>
                </a14:m>
                <a:endParaRPr lang="ar-SY" dirty="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862179" y="1905000"/>
                <a:ext cx="1005596" cy="276999"/>
              </a:xfrm>
              <a:prstGeom prst="rect">
                <a:avLst/>
              </a:prstGeom>
              <a:blipFill rotWithShape="0">
                <a:blip r:embed="rId8"/>
                <a:stretch>
                  <a:fillRect l="-4242" r="-4242" b="-13333"/>
                </a:stretch>
              </a:blipFill>
            </p:spPr>
            <p:txBody>
              <a:bodyPr/>
              <a:lstStyle/>
              <a:p>
                <a:r>
                  <a:rPr lang="ar-SY">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80584" y="726163"/>
                <a:ext cx="1241557" cy="369332"/>
              </a:xfrm>
              <a:prstGeom prst="rect">
                <a:avLst/>
              </a:prstGeom>
              <a:solidFill>
                <a:schemeClr val="accent6">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𝑡</m:t>
                          </m:r>
                        </m:e>
                        <m:sub>
                          <m:r>
                            <a:rPr lang="en-US" i="1">
                              <a:solidFill>
                                <a:srgbClr val="FFFF00"/>
                              </a:solidFill>
                              <a:latin typeface="Cambria Math" panose="02040503050406030204" pitchFamily="18" charset="0"/>
                            </a:rPr>
                            <m:t>𝑟</m:t>
                          </m:r>
                        </m:sub>
                      </m:sSub>
                      <m:r>
                        <a:rPr lang="en-US" i="1">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0</m:t>
                      </m:r>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2</m:t>
                      </m:r>
                      <m:r>
                        <a:rPr lang="en-US" b="0" i="1" smtClean="0">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𝑇</m:t>
                      </m:r>
                    </m:oMath>
                  </m:oMathPara>
                </a14:m>
                <a:endParaRPr lang="ar-SY" dirty="0">
                  <a:solidFill>
                    <a:srgbClr val="FFFF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780584" y="726163"/>
                <a:ext cx="1241557" cy="369332"/>
              </a:xfrm>
              <a:prstGeom prst="rect">
                <a:avLst/>
              </a:prstGeom>
              <a:blipFill rotWithShape="0">
                <a:blip r:embed="rId9"/>
                <a:stretch>
                  <a:fillRect/>
                </a:stretch>
              </a:blipFill>
            </p:spPr>
            <p:txBody>
              <a:bodyPr/>
              <a:lstStyle/>
              <a:p>
                <a:r>
                  <a:rPr lang="ar-SY">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66" y="214312"/>
            <a:ext cx="8610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quarter" idx="10"/>
          </p:nvPr>
        </p:nvSpPr>
        <p:spPr/>
        <p:txBody>
          <a:bodyPr/>
          <a:lstStyle/>
          <a:p>
            <a:pPr>
              <a:defRPr/>
            </a:pPr>
            <a:fld id="{B4041560-B33A-466B-802E-B8BB514F677D}" type="datetime9">
              <a:rPr lang="ar-SY"/>
              <a:pPr>
                <a:defRPr/>
              </a:pPr>
              <a:t>29 حزيران 2019</a:t>
            </a:fld>
            <a:endParaRPr lang="en-US"/>
          </a:p>
        </p:txBody>
      </p:sp>
      <p:sp>
        <p:nvSpPr>
          <p:cNvPr id="1434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7A171E8A-7B61-455A-AB2F-AE20DE9359B8}" type="slidenum">
              <a:rPr lang="ar-SA" sz="1200">
                <a:solidFill>
                  <a:srgbClr val="898989"/>
                </a:solidFill>
                <a:latin typeface="Arial" panose="020B0604020202020204" pitchFamily="34" charset="0"/>
              </a:rPr>
              <a:pPr algn="l" rtl="0">
                <a:spcBef>
                  <a:spcPct val="0"/>
                </a:spcBef>
                <a:buFontTx/>
                <a:buNone/>
              </a:pPr>
              <a:t>28</a:t>
            </a:fld>
            <a:endParaRPr lang="en-US" sz="1200">
              <a:solidFill>
                <a:srgbClr val="898989"/>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a:defRPr/>
            </a:pPr>
            <a:r>
              <a:rPr lang="en-US"/>
              <a:t>dr.hala Hasan</a:t>
            </a:r>
          </a:p>
        </p:txBody>
      </p:sp>
      <p:pic>
        <p:nvPicPr>
          <p:cNvPr id="2" name="Picture 1"/>
          <p:cNvPicPr>
            <a:picLocks noChangeAspect="1"/>
          </p:cNvPicPr>
          <p:nvPr/>
        </p:nvPicPr>
        <p:blipFill>
          <a:blip r:embed="rId3"/>
          <a:stretch>
            <a:fillRect/>
          </a:stretch>
        </p:blipFill>
        <p:spPr>
          <a:xfrm>
            <a:off x="685800" y="192741"/>
            <a:ext cx="2719766" cy="157082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045683" y="6035287"/>
                <a:ext cx="829266" cy="276999"/>
              </a:xfrm>
              <a:prstGeom prst="rect">
                <a:avLst/>
              </a:prstGeom>
              <a:solidFill>
                <a:schemeClr val="accent6">
                  <a:lumMod val="75000"/>
                </a:schemeClr>
              </a:solidFill>
            </p:spPr>
            <p:txBody>
              <a:bodyPr wrap="none" lIns="0" tIns="0" rIns="0" bIns="0" rtlCol="1">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FF00"/>
                              </a:solidFill>
                              <a:latin typeface="Cambria Math" panose="02040503050406030204" pitchFamily="18" charset="0"/>
                            </a:rPr>
                          </m:ctrlPr>
                        </m:sSubPr>
                        <m:e>
                          <m:r>
                            <a:rPr lang="en-US" b="0" i="1" smtClean="0">
                              <a:solidFill>
                                <a:srgbClr val="FFFF00"/>
                              </a:solidFill>
                              <a:latin typeface="Cambria Math" panose="02040503050406030204" pitchFamily="18" charset="0"/>
                            </a:rPr>
                            <m:t>𝑡</m:t>
                          </m:r>
                        </m:e>
                        <m:sub>
                          <m:r>
                            <a:rPr lang="en-US" b="0" i="1" smtClean="0">
                              <a:solidFill>
                                <a:srgbClr val="FFFF00"/>
                              </a:solidFill>
                              <a:latin typeface="Cambria Math" panose="02040503050406030204" pitchFamily="18" charset="0"/>
                            </a:rPr>
                            <m:t>𝑟</m:t>
                          </m:r>
                        </m:sub>
                      </m:sSub>
                      <m:r>
                        <a:rPr lang="en-US" b="0" i="1" smtClean="0">
                          <a:solidFill>
                            <a:srgbClr val="FFFF00"/>
                          </a:solidFill>
                          <a:latin typeface="Cambria Math" panose="02040503050406030204" pitchFamily="18" charset="0"/>
                        </a:rPr>
                        <m:t>=</m:t>
                      </m:r>
                      <m:r>
                        <a:rPr lang="en-US" b="0" i="1" smtClean="0">
                          <a:solidFill>
                            <a:srgbClr val="FFFF00"/>
                          </a:solidFill>
                          <a:latin typeface="Cambria Math" panose="02040503050406030204" pitchFamily="18" charset="0"/>
                        </a:rPr>
                        <m:t>3</m:t>
                      </m:r>
                      <m:r>
                        <a:rPr lang="en-US" b="0" i="1" smtClean="0">
                          <a:solidFill>
                            <a:srgbClr val="FFFF00"/>
                          </a:solidFill>
                          <a:latin typeface="Cambria Math" panose="02040503050406030204" pitchFamily="18" charset="0"/>
                        </a:rPr>
                        <m:t>𝑇</m:t>
                      </m:r>
                    </m:oMath>
                  </m:oMathPara>
                </a14:m>
                <a:endParaRPr lang="ar-SY" dirty="0">
                  <a:solidFill>
                    <a:srgbClr val="FFFF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045683" y="6035287"/>
                <a:ext cx="829266" cy="276999"/>
              </a:xfrm>
              <a:prstGeom prst="rect">
                <a:avLst/>
              </a:prstGeom>
              <a:blipFill rotWithShape="0">
                <a:blip r:embed="rId4"/>
                <a:stretch>
                  <a:fillRect l="-5147" r="-5147" b="-15556"/>
                </a:stretch>
              </a:blipFill>
            </p:spPr>
            <p:txBody>
              <a:bodyPr/>
              <a:lstStyle/>
              <a:p>
                <a:r>
                  <a:rPr lang="ar-SY">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457200" y="2133600"/>
            <a:ext cx="8229600" cy="2057400"/>
          </a:xfrm>
        </p:spPr>
        <p:txBody>
          <a:bodyPr/>
          <a:lstStyle/>
          <a:p>
            <a:pPr algn="ctr" eaLnBrk="1" hangingPunct="1">
              <a:buFont typeface="Arial" panose="020B0604020202020204" pitchFamily="34" charset="0"/>
              <a:buNone/>
            </a:pPr>
            <a:r>
              <a:rPr lang="en-US" smtClean="0"/>
              <a:t>The end</a:t>
            </a:r>
            <a:endParaRPr lang="ar-SY" dirty="0" smtClean="0"/>
          </a:p>
        </p:txBody>
      </p:sp>
      <p:sp>
        <p:nvSpPr>
          <p:cNvPr id="4" name="Date Placeholder 3"/>
          <p:cNvSpPr>
            <a:spLocks noGrp="1"/>
          </p:cNvSpPr>
          <p:nvPr>
            <p:ph type="dt" sz="quarter" idx="10"/>
          </p:nvPr>
        </p:nvSpPr>
        <p:spPr/>
        <p:txBody>
          <a:bodyPr/>
          <a:lstStyle/>
          <a:p>
            <a:pPr>
              <a:defRPr/>
            </a:pPr>
            <a:fld id="{1A564BBF-E7EC-4890-94BC-7DA74CD13B33}" type="datetime9">
              <a:rPr lang="ar-SY"/>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a:t>dr.hala Hasan</a:t>
            </a:r>
          </a:p>
        </p:txBody>
      </p:sp>
      <p:sp>
        <p:nvSpPr>
          <p:cNvPr id="5222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rtl="0">
              <a:spcBef>
                <a:spcPct val="0"/>
              </a:spcBef>
              <a:buFontTx/>
              <a:buNone/>
            </a:pPr>
            <a:fld id="{DE8316A8-A459-4F68-856A-756BD7524692}" type="slidenum">
              <a:rPr lang="ar-SA" sz="1200">
                <a:solidFill>
                  <a:srgbClr val="898989"/>
                </a:solidFill>
                <a:latin typeface="Arial" panose="020B0604020202020204" pitchFamily="34" charset="0"/>
              </a:rPr>
              <a:pPr algn="l" rtl="0">
                <a:spcBef>
                  <a:spcPct val="0"/>
                </a:spcBef>
                <a:buFontTx/>
                <a:buNone/>
              </a:pPr>
              <a:t>29</a:t>
            </a:fld>
            <a:endParaRPr lang="en-US"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9544"/>
            <a:ext cx="8915400" cy="831055"/>
          </a:xfrm>
        </p:spPr>
        <p:txBody>
          <a:bodyPr/>
          <a:lstStyle/>
          <a:p>
            <a:r>
              <a:rPr lang="ar-SY" sz="3200" b="1" dirty="0">
                <a:solidFill>
                  <a:srgbClr val="FF0000"/>
                </a:solidFill>
              </a:rPr>
              <a:t>القسم </a:t>
            </a:r>
            <a:r>
              <a:rPr lang="en-GB" sz="3200" b="1" i="1" dirty="0" smtClean="0">
                <a:solidFill>
                  <a:srgbClr val="FF0000"/>
                </a:solidFill>
              </a:rPr>
              <a:t>A</a:t>
            </a:r>
            <a:r>
              <a:rPr lang="ar-SY" sz="3200" b="1" i="1" dirty="0" smtClean="0">
                <a:solidFill>
                  <a:srgbClr val="FF0000"/>
                </a:solidFill>
              </a:rPr>
              <a:t>  </a:t>
            </a:r>
            <a:r>
              <a:rPr lang="en-US" sz="3200" b="1" i="1" dirty="0" smtClean="0">
                <a:solidFill>
                  <a:srgbClr val="FF0000"/>
                </a:solidFill>
              </a:rPr>
              <a:t> -</a:t>
            </a:r>
            <a:r>
              <a:rPr lang="ar-SY" sz="3200" b="1" i="1" dirty="0" smtClean="0">
                <a:solidFill>
                  <a:srgbClr val="FF0000"/>
                </a:solidFill>
              </a:rPr>
              <a:t>4</a:t>
            </a:r>
            <a:r>
              <a:rPr lang="en-US" sz="3200" b="1" i="1" dirty="0" smtClean="0">
                <a:solidFill>
                  <a:srgbClr val="FF0000"/>
                </a:solidFill>
              </a:rPr>
              <a:t>chapter </a:t>
            </a:r>
            <a:r>
              <a:rPr lang="ar-SY" sz="3200" b="1" dirty="0" smtClean="0">
                <a:solidFill>
                  <a:srgbClr val="FF0000"/>
                </a:solidFill>
              </a:rPr>
              <a:t>: </a:t>
            </a:r>
            <a:br>
              <a:rPr lang="ar-SY" sz="3200" b="1" dirty="0" smtClean="0">
                <a:solidFill>
                  <a:srgbClr val="FF0000"/>
                </a:solidFill>
              </a:rPr>
            </a:br>
            <a:r>
              <a:rPr lang="ar-SY" sz="3200" b="1" dirty="0" smtClean="0">
                <a:solidFill>
                  <a:srgbClr val="FF0000"/>
                </a:solidFill>
              </a:rPr>
              <a:t>الاستجابة </a:t>
            </a:r>
            <a:r>
              <a:rPr lang="ar-SY" sz="3200" b="1" dirty="0">
                <a:solidFill>
                  <a:srgbClr val="FF0000"/>
                </a:solidFill>
              </a:rPr>
              <a:t>للقوى العشوائية المتغيرة مع الزمن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 y="1144587"/>
                <a:ext cx="8801100" cy="5211763"/>
              </a:xfrm>
            </p:spPr>
            <p:txBody>
              <a:bodyPr/>
              <a:lstStyle/>
              <a:p>
                <a:r>
                  <a:rPr lang="ar-SY" sz="2400" dirty="0"/>
                  <a:t>تم تطوير الطرائق العامة لتحليل استجابة الجمل وحيدة درجة الحرية المعرضة للقوة </a:t>
                </a:r>
                <a:r>
                  <a:rPr lang="en-AU" sz="2400" i="1" dirty="0"/>
                  <a:t>p(t)</a:t>
                </a:r>
                <a:r>
                  <a:rPr lang="ar-SY" sz="2400" dirty="0"/>
                  <a:t> المتغيرة عشوائياً مع الزمن </a:t>
                </a:r>
                <a:r>
                  <a:rPr lang="ar-SY" sz="2400" dirty="0" smtClean="0"/>
                  <a:t>، ولكن  لا يمكنها </a:t>
                </a:r>
                <a:r>
                  <a:rPr lang="ar-SY" sz="2400" dirty="0"/>
                  <a:t>تحليلياً تقييم الاستجابة للقوى الموصوفة بالتوابع البسيطة للزمن .</a:t>
                </a:r>
                <a:endParaRPr lang="en-US" sz="2400" i="1" dirty="0"/>
              </a:p>
              <a:p>
                <a:pPr marL="0" indent="0">
                  <a:buNone/>
                </a:pPr>
                <a:r>
                  <a:rPr lang="ar-SY" sz="2400" dirty="0"/>
                  <a:t>سوف نحاول ايجاد الحل للمعادلة التفاضلية للحركة </a:t>
                </a:r>
                <a:r>
                  <a:rPr lang="en-US" sz="2400" dirty="0" smtClean="0"/>
                  <a:t>:</a:t>
                </a:r>
                <a:endParaRPr lang="en-US" sz="2400" i="1" dirty="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𝑚</m:t>
                      </m:r>
                      <m:acc>
                        <m:accPr>
                          <m:chr m:val="̈"/>
                          <m:ctrlPr>
                            <a:rPr lang="en-US" sz="2400" i="1">
                              <a:latin typeface="Cambria Math" panose="02040503050406030204" pitchFamily="18" charset="0"/>
                            </a:rPr>
                          </m:ctrlPr>
                        </m:accPr>
                        <m:e>
                          <m:r>
                            <a:rPr lang="en-GB" sz="2400" i="1">
                              <a:latin typeface="Cambria Math" panose="02040503050406030204" pitchFamily="18" charset="0"/>
                            </a:rPr>
                            <m:t>𝑢</m:t>
                          </m:r>
                        </m:e>
                      </m:acc>
                      <m:r>
                        <a:rPr lang="en-GB" sz="2400" i="1">
                          <a:latin typeface="Cambria Math" panose="02040503050406030204" pitchFamily="18" charset="0"/>
                        </a:rPr>
                        <m:t>+</m:t>
                      </m:r>
                      <m:r>
                        <a:rPr lang="en-GB" sz="2400" i="1">
                          <a:latin typeface="Cambria Math" panose="02040503050406030204" pitchFamily="18" charset="0"/>
                        </a:rPr>
                        <m:t>𝑐</m:t>
                      </m:r>
                      <m:acc>
                        <m:accPr>
                          <m:chr m:val="̇"/>
                          <m:ctrlPr>
                            <a:rPr lang="en-US" sz="2400" i="1">
                              <a:latin typeface="Cambria Math" panose="02040503050406030204" pitchFamily="18" charset="0"/>
                            </a:rPr>
                          </m:ctrlPr>
                        </m:accPr>
                        <m:e>
                          <m:r>
                            <a:rPr lang="en-GB" sz="2400" i="1">
                              <a:latin typeface="Cambria Math" panose="02040503050406030204" pitchFamily="18" charset="0"/>
                            </a:rPr>
                            <m:t>𝑢</m:t>
                          </m:r>
                        </m:e>
                      </m:acc>
                      <m:r>
                        <a:rPr lang="en-GB" sz="2400" i="1">
                          <a:latin typeface="Cambria Math" panose="02040503050406030204" pitchFamily="18" charset="0"/>
                        </a:rPr>
                        <m:t>+</m:t>
                      </m:r>
                      <m:r>
                        <a:rPr lang="en-GB" sz="2400" i="1">
                          <a:latin typeface="Cambria Math" panose="02040503050406030204" pitchFamily="18" charset="0"/>
                        </a:rPr>
                        <m:t>𝑘𝑢</m:t>
                      </m:r>
                      <m:r>
                        <a:rPr lang="en-GB" sz="2400" i="1">
                          <a:latin typeface="Cambria Math" panose="02040503050406030204" pitchFamily="18" charset="0"/>
                        </a:rPr>
                        <m:t>=</m:t>
                      </m:r>
                      <m:r>
                        <a:rPr lang="en-GB" sz="2400" i="1">
                          <a:latin typeface="Cambria Math" panose="02040503050406030204" pitchFamily="18" charset="0"/>
                        </a:rPr>
                        <m:t>𝑝</m:t>
                      </m:r>
                      <m:r>
                        <a:rPr lang="en-GB" sz="2400" i="1">
                          <a:latin typeface="Cambria Math" panose="02040503050406030204" pitchFamily="18" charset="0"/>
                        </a:rPr>
                        <m:t>(</m:t>
                      </m:r>
                      <m:r>
                        <a:rPr lang="en-GB" sz="2400" i="1">
                          <a:latin typeface="Cambria Math" panose="02040503050406030204" pitchFamily="18" charset="0"/>
                        </a:rPr>
                        <m:t>𝑡</m:t>
                      </m:r>
                      <m:r>
                        <a:rPr lang="en-GB" sz="2400" i="1">
                          <a:latin typeface="Cambria Math" panose="02040503050406030204" pitchFamily="18" charset="0"/>
                        </a:rPr>
                        <m:t>)</m:t>
                      </m:r>
                    </m:oMath>
                  </m:oMathPara>
                </a14:m>
                <a:endParaRPr lang="en-US" sz="2400" i="1" dirty="0"/>
              </a:p>
              <a:p>
                <a:pPr marL="0" indent="0">
                  <a:buNone/>
                </a:pPr>
                <a:r>
                  <a:rPr lang="ar-SY" sz="2400" dirty="0"/>
                  <a:t>تحت تأثير الشروط الابتدائية </a:t>
                </a:r>
                <a:endParaRPr lang="en-US" sz="2400" i="1" dirty="0"/>
              </a:p>
              <a:p>
                <a:pPr marL="0" indent="0">
                  <a:buNone/>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𝑢</m:t>
                      </m:r>
                      <m:d>
                        <m:dPr>
                          <m:ctrlPr>
                            <a:rPr lang="en-US" sz="2400" i="1">
                              <a:latin typeface="Cambria Math" panose="02040503050406030204" pitchFamily="18" charset="0"/>
                            </a:rPr>
                          </m:ctrlPr>
                        </m:dPr>
                        <m:e>
                          <m:r>
                            <a:rPr lang="en-GB" sz="2400" i="1">
                              <a:latin typeface="Cambria Math" panose="02040503050406030204" pitchFamily="18" charset="0"/>
                            </a:rPr>
                            <m:t>0</m:t>
                          </m:r>
                        </m:e>
                      </m:d>
                      <m:r>
                        <a:rPr lang="en-GB" sz="2400" i="1">
                          <a:latin typeface="Cambria Math" panose="02040503050406030204" pitchFamily="18" charset="0"/>
                        </a:rPr>
                        <m:t>=</m:t>
                      </m:r>
                      <m:r>
                        <a:rPr lang="en-GB" sz="2400" i="1">
                          <a:latin typeface="Cambria Math" panose="02040503050406030204" pitchFamily="18" charset="0"/>
                        </a:rPr>
                        <m:t>0</m:t>
                      </m:r>
                      <m:r>
                        <a:rPr lang="en-GB" sz="2400" i="1">
                          <a:latin typeface="Cambria Math" panose="02040503050406030204" pitchFamily="18" charset="0"/>
                        </a:rPr>
                        <m:t>     </m:t>
                      </m:r>
                      <m:acc>
                        <m:accPr>
                          <m:chr m:val="̇"/>
                          <m:ctrlPr>
                            <a:rPr lang="en-US" sz="2400" i="1">
                              <a:latin typeface="Cambria Math" panose="02040503050406030204" pitchFamily="18" charset="0"/>
                            </a:rPr>
                          </m:ctrlPr>
                        </m:accPr>
                        <m:e>
                          <m:r>
                            <a:rPr lang="en-GB" sz="2400" i="1">
                              <a:latin typeface="Cambria Math" panose="02040503050406030204" pitchFamily="18" charset="0"/>
                            </a:rPr>
                            <m:t>𝑢</m:t>
                          </m:r>
                        </m:e>
                      </m:acc>
                      <m:d>
                        <m:dPr>
                          <m:ctrlPr>
                            <a:rPr lang="en-US" sz="2400" i="1">
                              <a:latin typeface="Cambria Math" panose="02040503050406030204" pitchFamily="18" charset="0"/>
                            </a:rPr>
                          </m:ctrlPr>
                        </m:dPr>
                        <m:e>
                          <m:r>
                            <a:rPr lang="en-GB" sz="2400" i="1">
                              <a:latin typeface="Cambria Math" panose="02040503050406030204" pitchFamily="18" charset="0"/>
                            </a:rPr>
                            <m:t>0</m:t>
                          </m:r>
                        </m:e>
                      </m:d>
                      <m:r>
                        <a:rPr lang="en-GB" sz="2400" i="1">
                          <a:latin typeface="Cambria Math" panose="02040503050406030204" pitchFamily="18" charset="0"/>
                        </a:rPr>
                        <m:t>=</m:t>
                      </m:r>
                      <m:r>
                        <a:rPr lang="en-GB" sz="2400" i="1">
                          <a:latin typeface="Cambria Math" panose="02040503050406030204" pitchFamily="18" charset="0"/>
                        </a:rPr>
                        <m:t>0</m:t>
                      </m:r>
                    </m:oMath>
                  </m:oMathPara>
                </a14:m>
                <a:endParaRPr lang="en-US" sz="2400" i="1" dirty="0"/>
              </a:p>
              <a:p>
                <a:r>
                  <a:rPr lang="en-US" sz="2400" dirty="0" err="1"/>
                  <a:t>بتطوير</a:t>
                </a:r>
                <a:r>
                  <a:rPr lang="en-US" sz="2400" dirty="0"/>
                  <a:t> </a:t>
                </a:r>
                <a:r>
                  <a:rPr lang="en-US" sz="2400" dirty="0" err="1"/>
                  <a:t>الحل</a:t>
                </a:r>
                <a:r>
                  <a:rPr lang="en-US" sz="2400" dirty="0"/>
                  <a:t> </a:t>
                </a:r>
                <a:r>
                  <a:rPr lang="en-US" sz="2400" dirty="0" err="1"/>
                  <a:t>العام</a:t>
                </a:r>
                <a:r>
                  <a:rPr lang="en-US" sz="2400" dirty="0"/>
                  <a:t> ,</a:t>
                </a:r>
                <a:r>
                  <a:rPr lang="en-US" sz="2400" dirty="0" err="1"/>
                  <a:t>فإنه</a:t>
                </a:r>
                <a:r>
                  <a:rPr lang="en-US" sz="2400" dirty="0"/>
                  <a:t> </a:t>
                </a:r>
                <a:r>
                  <a:rPr lang="en-US" sz="2400" dirty="0" err="1"/>
                  <a:t>يمكن</a:t>
                </a:r>
                <a:r>
                  <a:rPr lang="en-US" sz="2400" dirty="0"/>
                  <a:t> </a:t>
                </a:r>
                <a:r>
                  <a:rPr lang="ar-SY" sz="2400" dirty="0" smtClean="0"/>
                  <a:t>اعتبار </a:t>
                </a:r>
                <a:r>
                  <a:rPr lang="en-US" sz="2400" dirty="0" smtClean="0"/>
                  <a:t> </a:t>
                </a:r>
                <a:r>
                  <a:rPr lang="en-AU" sz="2400" dirty="0" smtClean="0"/>
                  <a:t>p(t) </a:t>
                </a:r>
                <a:r>
                  <a:rPr lang="en-US" sz="2400" dirty="0" smtClean="0"/>
                  <a:t> </a:t>
                </a:r>
                <a:r>
                  <a:rPr lang="en-US" sz="2400" dirty="0" err="1" smtClean="0"/>
                  <a:t>كسلسلة</a:t>
                </a:r>
                <a:r>
                  <a:rPr lang="en-US" sz="2400" dirty="0" smtClean="0"/>
                  <a:t> </a:t>
                </a:r>
                <a:r>
                  <a:rPr lang="en-US" sz="2400" dirty="0" err="1"/>
                  <a:t>من</a:t>
                </a:r>
                <a:r>
                  <a:rPr lang="en-US" sz="2400" dirty="0"/>
                  <a:t> </a:t>
                </a:r>
                <a:r>
                  <a:rPr lang="en-US" sz="2400" dirty="0" err="1"/>
                  <a:t>النبضات</a:t>
                </a:r>
                <a:r>
                  <a:rPr lang="en-US" sz="2400" dirty="0"/>
                  <a:t> </a:t>
                </a:r>
                <a:r>
                  <a:rPr lang="en-US" sz="2400" dirty="0" err="1"/>
                  <a:t>مدة</a:t>
                </a:r>
                <a:r>
                  <a:rPr lang="en-US" sz="2400" dirty="0"/>
                  <a:t> </a:t>
                </a:r>
                <a:r>
                  <a:rPr lang="en-US" sz="2400" dirty="0" err="1"/>
                  <a:t>كل</a:t>
                </a:r>
                <a:r>
                  <a:rPr lang="en-US" sz="2400" dirty="0"/>
                  <a:t> </a:t>
                </a:r>
                <a:r>
                  <a:rPr lang="en-US" sz="2400" dirty="0" err="1"/>
                  <a:t>منها</a:t>
                </a:r>
                <a:r>
                  <a:rPr lang="en-US" sz="2400" dirty="0"/>
                  <a:t> </a:t>
                </a:r>
                <a:r>
                  <a:rPr lang="en-US" sz="2400" dirty="0" err="1"/>
                  <a:t>متناهية</a:t>
                </a:r>
                <a:r>
                  <a:rPr lang="en-US" sz="2400" dirty="0"/>
                  <a:t> </a:t>
                </a:r>
                <a:r>
                  <a:rPr lang="en-US" sz="2400" dirty="0" err="1"/>
                  <a:t>في</a:t>
                </a:r>
                <a:r>
                  <a:rPr lang="en-US" sz="2400" dirty="0"/>
                  <a:t> </a:t>
                </a:r>
                <a:r>
                  <a:rPr lang="en-US" sz="2400" dirty="0" err="1"/>
                  <a:t>الصغر</a:t>
                </a:r>
                <a:r>
                  <a:rPr lang="en-US" sz="2400" dirty="0"/>
                  <a:t> </a:t>
                </a:r>
                <a:r>
                  <a:rPr lang="en-US" sz="2400" dirty="0" err="1"/>
                  <a:t>وبهذا</a:t>
                </a:r>
                <a:r>
                  <a:rPr lang="en-US" sz="2400" dirty="0"/>
                  <a:t> </a:t>
                </a:r>
                <a:r>
                  <a:rPr lang="en-US" sz="2400" dirty="0" err="1"/>
                  <a:t>تكون</a:t>
                </a:r>
                <a:r>
                  <a:rPr lang="en-US" sz="2400" dirty="0"/>
                  <a:t> </a:t>
                </a:r>
                <a:r>
                  <a:rPr lang="en-US" sz="2400" dirty="0" err="1"/>
                  <a:t>استجابة</a:t>
                </a:r>
                <a:r>
                  <a:rPr lang="en-US" sz="2400" dirty="0"/>
                  <a:t> </a:t>
                </a:r>
                <a:r>
                  <a:rPr lang="en-US" sz="2400" dirty="0" err="1"/>
                  <a:t>الجملة</a:t>
                </a:r>
                <a:r>
                  <a:rPr lang="en-US" sz="2400" dirty="0"/>
                  <a:t> لـ </a:t>
                </a:r>
                <a:r>
                  <a:rPr lang="en-AU" sz="2400" dirty="0"/>
                  <a:t>p(t) </a:t>
                </a:r>
                <a:r>
                  <a:rPr lang="en-US" sz="2400" dirty="0"/>
                  <a:t> </a:t>
                </a:r>
                <a:r>
                  <a:rPr lang="en-US" sz="2400" dirty="0" err="1"/>
                  <a:t>هي</a:t>
                </a:r>
                <a:r>
                  <a:rPr lang="en-US" sz="2400" dirty="0"/>
                  <a:t> </a:t>
                </a:r>
                <a:r>
                  <a:rPr lang="en-US" sz="2400" dirty="0" err="1"/>
                  <a:t>مجموع</a:t>
                </a:r>
                <a:r>
                  <a:rPr lang="en-US" sz="2400" dirty="0"/>
                  <a:t> الاستجابات </a:t>
                </a:r>
                <a:r>
                  <a:rPr lang="en-US" sz="2400" dirty="0" err="1"/>
                  <a:t>للنبضات</a:t>
                </a:r>
                <a:r>
                  <a:rPr lang="en-US" sz="2400" dirty="0"/>
                  <a:t> </a:t>
                </a:r>
                <a:r>
                  <a:rPr lang="en-US" sz="2400" dirty="0" err="1"/>
                  <a:t>الفردية</a:t>
                </a:r>
                <a:r>
                  <a:rPr lang="en-US" sz="2400" dirty="0"/>
                  <a:t> . </a:t>
                </a:r>
                <a:endParaRPr lang="en-US" sz="2400" dirty="0" smtClean="0"/>
              </a:p>
              <a:p>
                <a:r>
                  <a:rPr lang="en-US" sz="2400" dirty="0" err="1" smtClean="0"/>
                  <a:t>يمكن</a:t>
                </a:r>
                <a:r>
                  <a:rPr lang="en-US" sz="2400" dirty="0" smtClean="0"/>
                  <a:t> </a:t>
                </a:r>
                <a:r>
                  <a:rPr lang="en-US" sz="2400" dirty="0" err="1"/>
                  <a:t>بشكل</a:t>
                </a:r>
                <a:r>
                  <a:rPr lang="en-US" sz="2400" dirty="0"/>
                  <a:t> </a:t>
                </a:r>
                <a:r>
                  <a:rPr lang="en-US" sz="2400" dirty="0" err="1"/>
                  <a:t>ملائم</a:t>
                </a:r>
                <a:r>
                  <a:rPr lang="en-US" sz="2400" dirty="0"/>
                  <a:t> </a:t>
                </a:r>
                <a:r>
                  <a:rPr lang="en-US" sz="2400" dirty="0" err="1"/>
                  <a:t>كتابة</a:t>
                </a:r>
                <a:r>
                  <a:rPr lang="en-US" sz="2400" dirty="0"/>
                  <a:t> </a:t>
                </a:r>
                <a:r>
                  <a:rPr lang="en-US" sz="2400" dirty="0" err="1"/>
                  <a:t>هذه</a:t>
                </a:r>
                <a:r>
                  <a:rPr lang="en-US" sz="2400" dirty="0"/>
                  <a:t> الاستجابات </a:t>
                </a:r>
                <a:r>
                  <a:rPr lang="en-US" sz="2400" dirty="0" err="1"/>
                  <a:t>الفردية</a:t>
                </a:r>
                <a:r>
                  <a:rPr lang="en-US" sz="2400" dirty="0"/>
                  <a:t> </a:t>
                </a:r>
                <a:r>
                  <a:rPr lang="en-US" sz="2400" dirty="0" err="1"/>
                  <a:t>ضمن</a:t>
                </a:r>
                <a:r>
                  <a:rPr lang="en-US" sz="2400" dirty="0"/>
                  <a:t> </a:t>
                </a:r>
                <a:r>
                  <a:rPr lang="en-US" sz="2400" dirty="0" err="1"/>
                  <a:t>حدود</a:t>
                </a:r>
                <a:r>
                  <a:rPr lang="en-US" sz="2400" dirty="0"/>
                  <a:t> </a:t>
                </a:r>
                <a:r>
                  <a:rPr lang="en-US" sz="2400" dirty="0" err="1"/>
                  <a:t>استجابة</a:t>
                </a:r>
                <a:r>
                  <a:rPr lang="en-US" sz="2400" dirty="0"/>
                  <a:t> </a:t>
                </a:r>
                <a:r>
                  <a:rPr lang="en-US" sz="2400" dirty="0" err="1"/>
                  <a:t>الجملة</a:t>
                </a:r>
                <a:r>
                  <a:rPr lang="en-US" sz="2400" dirty="0"/>
                  <a:t> </a:t>
                </a:r>
                <a:r>
                  <a:rPr lang="en-US" sz="2400" dirty="0" err="1"/>
                  <a:t>للنبضة</a:t>
                </a:r>
                <a:r>
                  <a:rPr lang="en-US" sz="2400" dirty="0"/>
                  <a:t> </a:t>
                </a:r>
                <a:r>
                  <a:rPr lang="en-US" sz="2400" dirty="0" err="1"/>
                  <a:t>الواحدية</a:t>
                </a:r>
                <a:r>
                  <a:rPr lang="en-US" sz="2400" dirty="0"/>
                  <a:t> .</a:t>
                </a:r>
                <a:endParaRPr lang="ar-SY"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 y="1144587"/>
                <a:ext cx="8801100" cy="5211763"/>
              </a:xfrm>
              <a:blipFill>
                <a:blip r:embed="rId2"/>
                <a:stretch>
                  <a:fillRect l="-1731" t="-819" r="-103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3</a:t>
            </a:fld>
            <a:endParaRPr lang="en-US"/>
          </a:p>
        </p:txBody>
      </p:sp>
    </p:spTree>
    <p:extLst>
      <p:ext uri="{BB962C8B-B14F-4D97-AF65-F5344CB8AC3E}">
        <p14:creationId xmlns:p14="http://schemas.microsoft.com/office/powerpoint/2010/main" val="166279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5375"/>
          </a:xfrm>
        </p:spPr>
        <p:txBody>
          <a:bodyPr/>
          <a:lstStyle/>
          <a:p>
            <a:r>
              <a:rPr lang="ar-SY" sz="3200" b="1" dirty="0">
                <a:solidFill>
                  <a:srgbClr val="FF0000"/>
                </a:solidFill>
              </a:rPr>
              <a:t>4.1 الاستجابة للنبضة الواحدية </a:t>
            </a:r>
            <a:r>
              <a:rPr lang="ar-SY" sz="3200" b="1" dirty="0" smtClean="0">
                <a:solidFill>
                  <a:srgbClr val="FF0000"/>
                </a:solidFill>
              </a:rPr>
              <a:t/>
            </a:r>
            <a:br>
              <a:rPr lang="ar-SY" sz="3200" b="1" dirty="0" smtClean="0">
                <a:solidFill>
                  <a:srgbClr val="FF0000"/>
                </a:solidFill>
              </a:rPr>
            </a:br>
            <a:r>
              <a:rPr lang="en-US" sz="3200" b="1" dirty="0" smtClean="0">
                <a:solidFill>
                  <a:srgbClr val="FF0000"/>
                </a:solidFill>
              </a:rPr>
              <a:t>RESPONSE </a:t>
            </a:r>
            <a:r>
              <a:rPr lang="en-US" sz="3200" b="1" dirty="0">
                <a:solidFill>
                  <a:srgbClr val="FF0000"/>
                </a:solidFill>
              </a:rPr>
              <a:t>TO UNIT </a:t>
            </a:r>
            <a:r>
              <a:rPr lang="en-US" sz="3200" b="1" dirty="0" smtClean="0">
                <a:solidFill>
                  <a:srgbClr val="FF0000"/>
                </a:solidFill>
              </a:rPr>
              <a:t>IMPULSE</a:t>
            </a:r>
            <a:endParaRPr lang="ar-SY"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47776"/>
                <a:ext cx="8839200" cy="5108574"/>
              </a:xfrm>
            </p:spPr>
            <p:txBody>
              <a:bodyPr/>
              <a:lstStyle/>
              <a:p>
                <a:pPr>
                  <a:buFont typeface="Wingdings" panose="05000000000000000000" pitchFamily="2" charset="2"/>
                  <a:buChar char="ü"/>
                </a:pPr>
                <a:r>
                  <a:rPr lang="ar-SY" sz="2400" b="1" dirty="0"/>
                  <a:t>تؤثر قوة كبيرة جداً خلال زمن قصير جداً ولكنها تكون محدودة خلال زمن التكامل وتسمى بالقوة النبضية . </a:t>
                </a:r>
                <a:endParaRPr lang="ar-SY" sz="2400" b="1" dirty="0" smtClean="0"/>
              </a:p>
              <a:p>
                <a:pPr>
                  <a:buFont typeface="Wingdings" panose="05000000000000000000" pitchFamily="2" charset="2"/>
                  <a:buChar char="ü"/>
                </a:pPr>
                <a:r>
                  <a:rPr lang="ar-SY" sz="2400" b="1" dirty="0" smtClean="0"/>
                  <a:t>يظهر </a:t>
                </a:r>
                <a:r>
                  <a:rPr lang="ar-SY" sz="2400" b="1" dirty="0"/>
                  <a:t>الشكل 4.1.1 القوة </a:t>
                </a:r>
                <a:r>
                  <a:rPr lang="en-AU" sz="2400" b="1" i="1" dirty="0"/>
                  <a:t>p(t)=1/</a:t>
                </a:r>
                <a14:m>
                  <m:oMath xmlns:m="http://schemas.openxmlformats.org/officeDocument/2006/math">
                    <m:r>
                      <a:rPr lang="ar-SY" sz="2400" b="1">
                        <a:latin typeface="Cambria Math" panose="02040503050406030204" pitchFamily="18" charset="0"/>
                      </a:rPr>
                      <m:t> </m:t>
                    </m:r>
                    <m:r>
                      <a:rPr lang="ar-SY" sz="2400" b="1" i="1">
                        <a:latin typeface="Cambria Math" panose="02040503050406030204" pitchFamily="18" charset="0"/>
                      </a:rPr>
                      <m:t>𝛆</m:t>
                    </m:r>
                  </m:oMath>
                </a14:m>
                <a:r>
                  <a:rPr lang="ar-SY" sz="2400" b="1" dirty="0"/>
                  <a:t> مع الفترة الزمنية </a:t>
                </a:r>
                <a14:m>
                  <m:oMath xmlns:m="http://schemas.openxmlformats.org/officeDocument/2006/math">
                    <m:r>
                      <a:rPr lang="ar-SY" sz="2400" b="1" i="1">
                        <a:latin typeface="Cambria Math" panose="02040503050406030204" pitchFamily="18" charset="0"/>
                      </a:rPr>
                      <m:t>𝛆</m:t>
                    </m:r>
                  </m:oMath>
                </a14:m>
                <a:r>
                  <a:rPr lang="ar-SY" sz="2400" b="1" dirty="0"/>
                  <a:t> التي تبدأ من اللحظة الزمنية </a:t>
                </a:r>
                <a:r>
                  <a:rPr lang="en-AU" sz="2400" b="1" i="1" dirty="0"/>
                  <a:t>t=</a:t>
                </a:r>
                <a:r>
                  <a:rPr lang="en-AU" sz="2400" b="1" i="1" dirty="0" smtClean="0"/>
                  <a:t> </a:t>
                </a:r>
                <a14:m>
                  <m:oMath xmlns:m="http://schemas.openxmlformats.org/officeDocument/2006/math">
                    <m:r>
                      <a:rPr lang="ar-SY" sz="2400" b="1" i="1">
                        <a:latin typeface="Cambria Math" panose="02040503050406030204" pitchFamily="18" charset="0"/>
                      </a:rPr>
                      <m:t>𝝉</m:t>
                    </m:r>
                  </m:oMath>
                </a14:m>
                <a:r>
                  <a:rPr lang="ar-SY" sz="2400" b="1" i="1" dirty="0"/>
                  <a:t> </a:t>
                </a:r>
                <a:r>
                  <a:rPr lang="ar-SY" sz="2400" b="1" dirty="0"/>
                  <a:t> </a:t>
                </a:r>
                <a:r>
                  <a:rPr lang="ar-SY" sz="2400" b="1" dirty="0" smtClean="0"/>
                  <a:t>، و </a:t>
                </a:r>
                <a:r>
                  <a:rPr lang="ar-SY" sz="2400" b="1" dirty="0"/>
                  <a:t>عندما تقترب </a:t>
                </a:r>
                <a14:m>
                  <m:oMath xmlns:m="http://schemas.openxmlformats.org/officeDocument/2006/math">
                    <m:r>
                      <a:rPr lang="ar-SY" sz="2400" b="1" i="1">
                        <a:latin typeface="Cambria Math" panose="02040503050406030204" pitchFamily="18" charset="0"/>
                      </a:rPr>
                      <m:t>𝛆</m:t>
                    </m:r>
                  </m:oMath>
                </a14:m>
                <a:r>
                  <a:rPr lang="ar-SY" sz="2400" b="1" dirty="0"/>
                  <a:t> من الصفر فإن القوة تصبح غير محدودة </a:t>
                </a:r>
                <a:r>
                  <a:rPr lang="ar-SY" sz="2400" b="1" dirty="0" smtClean="0"/>
                  <a:t>.</a:t>
                </a:r>
                <a:endParaRPr lang="en-US" sz="2400" b="1" dirty="0" smtClean="0"/>
              </a:p>
              <a:p>
                <a:pPr>
                  <a:buFont typeface="Wingdings" panose="05000000000000000000" pitchFamily="2" charset="2"/>
                  <a:buChar char="ü"/>
                </a:pPr>
                <a:r>
                  <a:rPr lang="ar-SY" sz="2400" b="1" dirty="0" smtClean="0"/>
                  <a:t>مقدار </a:t>
                </a:r>
                <a:r>
                  <a:rPr lang="ar-SY" sz="2400" b="1" dirty="0"/>
                  <a:t>النبضة ( المعرف بالتكامل الزمني للقوة </a:t>
                </a:r>
                <a:r>
                  <a:rPr lang="en-AU" sz="2400" b="1" i="1" dirty="0"/>
                  <a:t>p(t)</a:t>
                </a:r>
                <a:r>
                  <a:rPr lang="ar-SY" sz="2400" b="1" dirty="0"/>
                  <a:t> ) يبقى مساو </a:t>
                </a:r>
                <a:r>
                  <a:rPr lang="ar-SY" sz="2400" b="1" dirty="0" smtClean="0"/>
                  <a:t>للواحدة،  </a:t>
                </a:r>
                <a:r>
                  <a:rPr lang="ar-SY" sz="2400" b="1" dirty="0" smtClean="0">
                    <a:solidFill>
                      <a:srgbClr val="FF0000"/>
                    </a:solidFill>
                  </a:rPr>
                  <a:t>وبالتالي تدعى القوة في الحالة المحدودة </a:t>
                </a:r>
                <a14:m>
                  <m:oMath xmlns:m="http://schemas.openxmlformats.org/officeDocument/2006/math">
                    <m:r>
                      <a:rPr lang="ar-SY" sz="2400" b="1" i="1">
                        <a:solidFill>
                          <a:srgbClr val="FF0000"/>
                        </a:solidFill>
                        <a:latin typeface="Cambria Math" panose="02040503050406030204" pitchFamily="18" charset="0"/>
                      </a:rPr>
                      <m:t>𝛆</m:t>
                    </m:r>
                    <m:r>
                      <a:rPr lang="ar-SY" sz="2400" b="1">
                        <a:solidFill>
                          <a:srgbClr val="FF0000"/>
                        </a:solidFill>
                        <a:latin typeface="Cambria Math" panose="02040503050406030204" pitchFamily="18" charset="0"/>
                      </a:rPr>
                      <m:t>→</m:t>
                    </m:r>
                    <m:r>
                      <a:rPr lang="en-US" sz="2400" b="1" i="1">
                        <a:solidFill>
                          <a:srgbClr val="FF0000"/>
                        </a:solidFill>
                        <a:latin typeface="Cambria Math" panose="02040503050406030204" pitchFamily="18" charset="0"/>
                      </a:rPr>
                      <m:t>𝟎</m:t>
                    </m:r>
                  </m:oMath>
                </a14:m>
                <a:r>
                  <a:rPr lang="ar-SY" sz="2400" b="1" dirty="0"/>
                  <a:t> </a:t>
                </a:r>
                <a:r>
                  <a:rPr lang="ar-SY" sz="2400" b="1" dirty="0" smtClean="0">
                    <a:solidFill>
                      <a:srgbClr val="0E03EF"/>
                    </a:solidFill>
                  </a:rPr>
                  <a:t>واحدة النبضة  </a:t>
                </a:r>
                <a:r>
                  <a:rPr lang="en-US" sz="2400" b="1" i="1" dirty="0" smtClean="0">
                    <a:solidFill>
                      <a:srgbClr val="FF0000"/>
                    </a:solidFill>
                  </a:rPr>
                  <a:t>unit impulse</a:t>
                </a:r>
                <a:r>
                  <a:rPr lang="ar-SY" sz="2400" b="1" dirty="0" smtClean="0">
                    <a:solidFill>
                      <a:srgbClr val="FF0000"/>
                    </a:solidFill>
                  </a:rPr>
                  <a:t> </a:t>
                </a:r>
              </a:p>
              <a:p>
                <a:pPr>
                  <a:buFont typeface="Wingdings" panose="05000000000000000000" pitchFamily="2" charset="2"/>
                  <a:buChar char="ü"/>
                </a:pPr>
                <a:r>
                  <a:rPr lang="ar-SY" sz="2400" b="1" dirty="0" smtClean="0"/>
                  <a:t> </a:t>
                </a:r>
                <a:r>
                  <a:rPr lang="ar-SY" sz="2400" b="1" dirty="0"/>
                  <a:t>يعرف التابع</a:t>
                </a:r>
                <a:r>
                  <a:rPr lang="ar-SY" sz="2400" b="1" dirty="0" smtClean="0"/>
                  <a:t> </a:t>
                </a:r>
                <a14:m>
                  <m:oMath xmlns:m="http://schemas.openxmlformats.org/officeDocument/2006/math">
                    <m:r>
                      <a:rPr lang="ar-SY" sz="2400" b="1" i="1">
                        <a:latin typeface="Cambria Math" panose="02040503050406030204" pitchFamily="18" charset="0"/>
                      </a:rPr>
                      <m:t>𝜹</m:t>
                    </m:r>
                    <m:r>
                      <a:rPr lang="en-US" sz="2400" b="1" i="1">
                        <a:latin typeface="Cambria Math" panose="02040503050406030204" pitchFamily="18" charset="0"/>
                      </a:rPr>
                      <m:t>(</m:t>
                    </m:r>
                    <m:r>
                      <a:rPr lang="en-US" sz="2400" b="1" i="1">
                        <a:latin typeface="Cambria Math" panose="02040503050406030204" pitchFamily="18" charset="0"/>
                      </a:rPr>
                      <m:t>𝒕</m:t>
                    </m:r>
                    <m:r>
                      <a:rPr lang="en-US" sz="2400" b="1" i="1">
                        <a:latin typeface="Cambria Math" panose="02040503050406030204" pitchFamily="18" charset="0"/>
                      </a:rPr>
                      <m:t>−</m:t>
                    </m:r>
                    <m:r>
                      <a:rPr lang="en-US" sz="2400" b="1" i="1">
                        <a:latin typeface="Cambria Math" panose="02040503050406030204" pitchFamily="18" charset="0"/>
                      </a:rPr>
                      <m:t>𝝉</m:t>
                    </m:r>
                    <m:r>
                      <a:rPr lang="en-US" sz="2400" b="1" i="1">
                        <a:latin typeface="Cambria Math" panose="02040503050406030204" pitchFamily="18" charset="0"/>
                      </a:rPr>
                      <m:t>)</m:t>
                    </m:r>
                  </m:oMath>
                </a14:m>
                <a:r>
                  <a:rPr lang="en-US" sz="2400" b="1" i="1" dirty="0"/>
                  <a:t>  </a:t>
                </a:r>
                <a:r>
                  <a:rPr lang="en-US" sz="2400" b="1" dirty="0"/>
                  <a:t> </a:t>
                </a:r>
                <a:r>
                  <a:rPr lang="ar-SY" sz="2400" b="1" dirty="0" smtClean="0"/>
                  <a:t> حسابياً </a:t>
                </a:r>
                <a:r>
                  <a:rPr lang="ar-SY" sz="2400" b="1" dirty="0">
                    <a:solidFill>
                      <a:srgbClr val="0E03EF"/>
                    </a:solidFill>
                  </a:rPr>
                  <a:t>واحدة النبضة </a:t>
                </a:r>
                <a:r>
                  <a:rPr lang="ar-SY" sz="2400" b="1" dirty="0" smtClean="0"/>
                  <a:t>المركزة </a:t>
                </a:r>
                <a:r>
                  <a:rPr lang="ar-SY" sz="2400" b="1" dirty="0"/>
                  <a:t>عند </a:t>
                </a:r>
                <a14:m>
                  <m:oMath xmlns:m="http://schemas.openxmlformats.org/officeDocument/2006/math">
                    <m:r>
                      <a:rPr lang="en-US" sz="2400" b="1" i="1">
                        <a:latin typeface="Cambria Math" panose="02040503050406030204" pitchFamily="18" charset="0"/>
                      </a:rPr>
                      <m:t>𝒕</m:t>
                    </m:r>
                    <m:r>
                      <a:rPr lang="en-US" sz="2400" b="1" i="1">
                        <a:latin typeface="Cambria Math" panose="02040503050406030204" pitchFamily="18" charset="0"/>
                      </a:rPr>
                      <m:t>=</m:t>
                    </m:r>
                    <m:r>
                      <a:rPr lang="en-US" sz="2400" b="1" i="1">
                        <a:latin typeface="Cambria Math" panose="02040503050406030204" pitchFamily="18" charset="0"/>
                      </a:rPr>
                      <m:t>𝝉</m:t>
                    </m:r>
                  </m:oMath>
                </a14:m>
                <a:r>
                  <a:rPr lang="ar-SY" sz="2400" b="1" dirty="0"/>
                  <a:t> .</a:t>
                </a:r>
                <a:endParaRPr lang="en-US" sz="2400" b="1" dirty="0"/>
              </a:p>
              <a:p>
                <a:pPr>
                  <a:buFont typeface="Wingdings" panose="05000000000000000000" pitchFamily="2" charset="2"/>
                  <a:buChar char="ü"/>
                </a:pPr>
                <a:r>
                  <a:rPr lang="ar-SY" sz="2400" b="1" dirty="0"/>
                  <a:t>وفق قانون نيوتن الثاني للحركة فإنه عندما تؤثر قوة </a:t>
                </a:r>
                <a:r>
                  <a:rPr lang="en-AU" sz="2400" b="1" i="1" dirty="0"/>
                  <a:t>p</a:t>
                </a:r>
                <a:r>
                  <a:rPr lang="ar-SY" sz="2400" b="1" dirty="0"/>
                  <a:t> على جسم كتلته </a:t>
                </a:r>
                <a14:m>
                  <m:oMath xmlns:m="http://schemas.openxmlformats.org/officeDocument/2006/math">
                    <m:r>
                      <a:rPr lang="en-US" sz="2400" b="1" i="1">
                        <a:latin typeface="Cambria Math" panose="02040503050406030204" pitchFamily="18" charset="0"/>
                      </a:rPr>
                      <m:t>𝐦</m:t>
                    </m:r>
                  </m:oMath>
                </a14:m>
                <a:r>
                  <a:rPr lang="ar-SY" sz="2400" b="1" dirty="0"/>
                  <a:t> فإن قيمة التغير في القوة الدافعة للجسم تساوي القوة المطبقة </a:t>
                </a:r>
                <a:r>
                  <a:rPr lang="ar-SY" sz="2400" b="1" dirty="0" smtClean="0"/>
                  <a:t>أي:  </a:t>
                </a:r>
                <a:endParaRPr lang="en-US" sz="2400" b="1" dirty="0"/>
              </a:p>
              <a:p>
                <a:pPr>
                  <a:buFont typeface="Wingdings" panose="05000000000000000000" pitchFamily="2" charset="2"/>
                  <a:buChar char="ü"/>
                </a:pP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𝒅</m:t>
                        </m:r>
                      </m:num>
                      <m:den>
                        <m:r>
                          <a:rPr lang="en-US" sz="2400" b="1" i="1">
                            <a:latin typeface="Cambria Math" panose="02040503050406030204" pitchFamily="18" charset="0"/>
                          </a:rPr>
                          <m:t>𝒅𝒕</m:t>
                        </m:r>
                      </m:den>
                    </m:f>
                    <m:d>
                      <m:dPr>
                        <m:ctrlPr>
                          <a:rPr lang="en-US" sz="2400" b="1" i="1">
                            <a:latin typeface="Cambria Math" panose="02040503050406030204" pitchFamily="18" charset="0"/>
                          </a:rPr>
                        </m:ctrlPr>
                      </m:dPr>
                      <m:e>
                        <m:r>
                          <a:rPr lang="en-US" sz="2400" b="1" i="1">
                            <a:latin typeface="Cambria Math" panose="02040503050406030204" pitchFamily="18" charset="0"/>
                          </a:rPr>
                          <m:t>𝐦</m:t>
                        </m:r>
                        <m:acc>
                          <m:accPr>
                            <m:chr m:val="̇"/>
                            <m:ctrlPr>
                              <a:rPr lang="en-US" sz="2400" b="1" i="1">
                                <a:latin typeface="Cambria Math" panose="02040503050406030204" pitchFamily="18" charset="0"/>
                              </a:rPr>
                            </m:ctrlPr>
                          </m:accPr>
                          <m:e>
                            <m:r>
                              <a:rPr lang="en-US" sz="2400" b="1" i="1">
                                <a:latin typeface="Cambria Math" panose="02040503050406030204" pitchFamily="18" charset="0"/>
                              </a:rPr>
                              <m:t>𝒖</m:t>
                            </m:r>
                          </m:e>
                        </m:acc>
                      </m:e>
                    </m:d>
                    <m:r>
                      <a:rPr lang="en-US" sz="2400" b="1">
                        <a:latin typeface="Cambria Math" panose="02040503050406030204" pitchFamily="18" charset="0"/>
                      </a:rPr>
                      <m:t>=</m:t>
                    </m:r>
                    <m:r>
                      <a:rPr lang="en-US" sz="2400" b="1" i="1">
                        <a:latin typeface="Cambria Math" panose="02040503050406030204" pitchFamily="18" charset="0"/>
                      </a:rPr>
                      <m:t>𝐩</m:t>
                    </m:r>
                    <m:r>
                      <a:rPr lang="en-US" sz="2400" b="1">
                        <a:latin typeface="Cambria Math" panose="02040503050406030204" pitchFamily="18" charset="0"/>
                      </a:rPr>
                      <m:t>                 (</m:t>
                    </m:r>
                    <m:r>
                      <a:rPr lang="en-US" sz="2400" b="1" i="1">
                        <a:latin typeface="Cambria Math" panose="02040503050406030204" pitchFamily="18" charset="0"/>
                      </a:rPr>
                      <m:t>𝟒</m:t>
                    </m:r>
                    <m:r>
                      <a:rPr lang="en-US" sz="2400" b="1">
                        <a:latin typeface="Cambria Math" panose="02040503050406030204" pitchFamily="18" charset="0"/>
                      </a:rPr>
                      <m:t>.</m:t>
                    </m:r>
                    <m:r>
                      <a:rPr lang="en-US" sz="2400" b="1" i="1">
                        <a:latin typeface="Cambria Math" panose="02040503050406030204" pitchFamily="18" charset="0"/>
                      </a:rPr>
                      <m:t>𝟏</m:t>
                    </m:r>
                    <m:r>
                      <a:rPr lang="en-US" sz="2400" b="1">
                        <a:latin typeface="Cambria Math" panose="02040503050406030204" pitchFamily="18" charset="0"/>
                      </a:rPr>
                      <m:t>.</m:t>
                    </m:r>
                    <m:r>
                      <a:rPr lang="en-US" sz="2400" b="1" i="1">
                        <a:latin typeface="Cambria Math" panose="02040503050406030204" pitchFamily="18" charset="0"/>
                      </a:rPr>
                      <m:t>𝟏</m:t>
                    </m:r>
                    <m:r>
                      <a:rPr lang="en-US" sz="2400" b="1">
                        <a:latin typeface="Cambria Math" panose="02040503050406030204" pitchFamily="18" charset="0"/>
                      </a:rPr>
                      <m:t>)</m:t>
                    </m:r>
                  </m:oMath>
                </a14:m>
                <a:endParaRPr lang="en-US" sz="2400" b="1" dirty="0"/>
              </a:p>
              <a:p>
                <a:endParaRPr lang="ar-SY"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47776"/>
                <a:ext cx="8839200" cy="5108574"/>
              </a:xfrm>
              <a:blipFill>
                <a:blip r:embed="rId2"/>
                <a:stretch>
                  <a:fillRect l="-1034" t="-835" r="-96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dirty="0"/>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4</a:t>
            </a:fld>
            <a:endParaRPr lang="en-US"/>
          </a:p>
        </p:txBody>
      </p:sp>
    </p:spTree>
    <p:extLst>
      <p:ext uri="{BB962C8B-B14F-4D97-AF65-F5344CB8AC3E}">
        <p14:creationId xmlns:p14="http://schemas.microsoft.com/office/powerpoint/2010/main" val="113316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5</a:t>
            </a:fld>
            <a:endParaRPr lang="en-US"/>
          </a:p>
        </p:txBody>
      </p:sp>
      <mc:AlternateContent xmlns:mc="http://schemas.openxmlformats.org/markup-compatibility/2006" xmlns:a14="http://schemas.microsoft.com/office/drawing/2010/main">
        <mc:Choice Requires="a14">
          <p:sp>
            <p:nvSpPr>
              <p:cNvPr id="8" name="Rectangle 7"/>
              <p:cNvSpPr/>
              <p:nvPr/>
            </p:nvSpPr>
            <p:spPr>
              <a:xfrm>
                <a:off x="609600" y="4457958"/>
                <a:ext cx="8229600" cy="2080954"/>
              </a:xfrm>
              <a:prstGeom prst="rect">
                <a:avLst/>
              </a:prstGeom>
            </p:spPr>
            <p:txBody>
              <a:bodyPr wrap="square">
                <a:spAutoFit/>
              </a:bodyPr>
              <a:lstStyle/>
              <a:p>
                <a:pPr algn="r" rtl="1">
                  <a:spcAft>
                    <a:spcPts val="1000"/>
                  </a:spcAft>
                </a:pPr>
                <a:r>
                  <a:rPr lang="ar-SY" b="1" dirty="0">
                    <a:latin typeface="Calibri" panose="020F0502020204030204" pitchFamily="34" charset="0"/>
                    <a:ea typeface="Times New Roman" panose="02020603050405020304" pitchFamily="18" charset="0"/>
                  </a:rPr>
                  <a:t>من أجل الكتلة الثابتة فإن هذه المعادلة تصبح </a:t>
                </a:r>
                <a:endParaRPr lang="en-US" sz="1600" b="1" dirty="0">
                  <a:latin typeface="Calibri" panose="020F0502020204030204" pitchFamily="34" charset="0"/>
                  <a:ea typeface="Times New Roman" panose="02020603050405020304" pitchFamily="18" charset="0"/>
                </a:endParaRPr>
              </a:p>
              <a:p>
                <a:pPr algn="r" rtl="1">
                  <a:spcAft>
                    <a:spcPts val="1000"/>
                  </a:spcAft>
                </a:pPr>
                <a14:m>
                  <m:oMathPara xmlns:m="http://schemas.openxmlformats.org/officeDocument/2006/math">
                    <m:oMathParaPr>
                      <m:jc m:val="centerGroup"/>
                    </m:oMathParaPr>
                    <m:oMath xmlns:m="http://schemas.openxmlformats.org/officeDocument/2006/math">
                      <m:r>
                        <a:rPr lang="en-AU" b="1" i="1">
                          <a:latin typeface="Cambria Math" panose="02040503050406030204" pitchFamily="18" charset="0"/>
                          <a:ea typeface="Times New Roman" panose="02020603050405020304" pitchFamily="18" charset="0"/>
                        </a:rPr>
                        <m:t>𝒑</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𝒎</m:t>
                      </m:r>
                      <m:acc>
                        <m:accPr>
                          <m:chr m:val="̈"/>
                          <m:ctrlPr>
                            <a:rPr lang="en-US" b="1" i="1">
                              <a:latin typeface="Cambria Math" panose="02040503050406030204" pitchFamily="18" charset="0"/>
                              <a:ea typeface="Times New Roman" panose="02020603050405020304" pitchFamily="18" charset="0"/>
                            </a:rPr>
                          </m:ctrlPr>
                        </m:accPr>
                        <m:e>
                          <m:r>
                            <a:rPr lang="en-AU" b="1" i="1">
                              <a:latin typeface="Cambria Math" panose="02040503050406030204" pitchFamily="18" charset="0"/>
                              <a:ea typeface="Times New Roman" panose="02020603050405020304" pitchFamily="18" charset="0"/>
                            </a:rPr>
                            <m:t>𝒖</m:t>
                          </m:r>
                        </m:e>
                      </m:acc>
                      <m:r>
                        <a:rPr lang="en-AU" b="1" i="1">
                          <a:latin typeface="Cambria Math" panose="02040503050406030204" pitchFamily="18" charset="0"/>
                          <a:ea typeface="Times New Roman" panose="02020603050405020304" pitchFamily="18" charset="0"/>
                        </a:rPr>
                        <m:t>                    (</m:t>
                      </m:r>
                      <m:r>
                        <a:rPr lang="en-AU" b="1" i="1">
                          <a:latin typeface="Cambria Math" panose="02040503050406030204" pitchFamily="18" charset="0"/>
                          <a:ea typeface="Times New Roman" panose="02020603050405020304" pitchFamily="18" charset="0"/>
                        </a:rPr>
                        <m:t>𝟒</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𝟏</m:t>
                      </m:r>
                      <m:r>
                        <a:rPr lang="en-AU" b="1" i="1">
                          <a:latin typeface="Cambria Math" panose="02040503050406030204" pitchFamily="18" charset="0"/>
                          <a:ea typeface="Times New Roman" panose="02020603050405020304" pitchFamily="18" charset="0"/>
                        </a:rPr>
                        <m:t>.</m:t>
                      </m:r>
                      <m:r>
                        <a:rPr lang="en-AU" b="1" i="1">
                          <a:latin typeface="Cambria Math" panose="02040503050406030204" pitchFamily="18" charset="0"/>
                          <a:ea typeface="Times New Roman" panose="02020603050405020304" pitchFamily="18" charset="0"/>
                        </a:rPr>
                        <m:t>𝟐</m:t>
                      </m:r>
                      <m:r>
                        <a:rPr lang="en-AU" b="1" i="1">
                          <a:latin typeface="Cambria Math" panose="02040503050406030204" pitchFamily="18" charset="0"/>
                          <a:ea typeface="Times New Roman" panose="02020603050405020304" pitchFamily="18" charset="0"/>
                        </a:rPr>
                        <m:t>)</m:t>
                      </m:r>
                    </m:oMath>
                  </m:oMathPara>
                </a14:m>
                <a:endParaRPr lang="en-US" sz="1600" b="1" dirty="0">
                  <a:latin typeface="Calibri" panose="020F0502020204030204" pitchFamily="34" charset="0"/>
                  <a:ea typeface="Times New Roman" panose="02020603050405020304" pitchFamily="18" charset="0"/>
                </a:endParaRPr>
              </a:p>
              <a:p>
                <a:pPr algn="r" rtl="1">
                  <a:spcAft>
                    <a:spcPts val="1000"/>
                  </a:spcAft>
                </a:pPr>
                <a:r>
                  <a:rPr lang="ar-SY" b="1" dirty="0">
                    <a:latin typeface="Calibri" panose="020F0502020204030204" pitchFamily="34" charset="0"/>
                    <a:ea typeface="Times New Roman" panose="02020603050405020304" pitchFamily="18" charset="0"/>
                  </a:rPr>
                  <a:t>بتكامل طرفي المعادلة بالنسبة لـ </a:t>
                </a:r>
                <a:r>
                  <a:rPr lang="en-AU" b="1" i="1" dirty="0">
                    <a:latin typeface="Calibri" panose="020F0502020204030204" pitchFamily="34" charset="0"/>
                    <a:ea typeface="Times New Roman" panose="02020603050405020304" pitchFamily="18" charset="0"/>
                  </a:rPr>
                  <a:t>t</a:t>
                </a:r>
                <a:r>
                  <a:rPr lang="ar-SY" b="1" dirty="0">
                    <a:latin typeface="Calibri" panose="020F0502020204030204" pitchFamily="34" charset="0"/>
                    <a:ea typeface="Times New Roman" panose="02020603050405020304" pitchFamily="18" charset="0"/>
                  </a:rPr>
                  <a:t> نحصل على </a:t>
                </a:r>
                <a:endParaRPr lang="en-US" sz="1600" b="1" dirty="0">
                  <a:latin typeface="Calibri" panose="020F0502020204030204" pitchFamily="34" charset="0"/>
                  <a:ea typeface="Times New Roman" panose="02020603050405020304" pitchFamily="18" charset="0"/>
                </a:endParaRPr>
              </a:p>
              <a:p>
                <a:pPr algn="r" rtl="1">
                  <a:spcAft>
                    <a:spcPts val="1000"/>
                  </a:spcAft>
                </a:pPr>
                <a14:m>
                  <m:oMathPara xmlns:m="http://schemas.openxmlformats.org/officeDocument/2006/math">
                    <m:oMathParaPr>
                      <m:jc m:val="centerGroup"/>
                    </m:oMathParaPr>
                    <m:oMath xmlns:m="http://schemas.openxmlformats.org/officeDocument/2006/math">
                      <m:nary>
                        <m:naryPr>
                          <m:limLoc m:val="subSup"/>
                          <m:ctrlPr>
                            <a:rPr lang="en-US" b="1" i="1">
                              <a:latin typeface="Cambria Math" panose="02040503050406030204" pitchFamily="18" charset="0"/>
                              <a:ea typeface="Times New Roman" panose="02020603050405020304" pitchFamily="18" charset="0"/>
                            </a:rPr>
                          </m:ctrlPr>
                        </m:naryPr>
                        <m:sub>
                          <m:sSub>
                            <m:sSubPr>
                              <m:ctrlPr>
                                <a:rPr lang="en-US" b="1" i="1">
                                  <a:latin typeface="Cambria Math" panose="02040503050406030204" pitchFamily="18" charset="0"/>
                                  <a:ea typeface="Times New Roman" panose="02020603050405020304" pitchFamily="18" charset="0"/>
                                </a:rPr>
                              </m:ctrlPr>
                            </m:sSubPr>
                            <m:e>
                              <m:r>
                                <a:rPr lang="en-US" b="1" i="1">
                                  <a:latin typeface="Cambria Math" panose="02040503050406030204" pitchFamily="18" charset="0"/>
                                  <a:ea typeface="Times New Roman" panose="02020603050405020304" pitchFamily="18" charset="0"/>
                                </a:rPr>
                                <m:t>𝒕</m:t>
                              </m:r>
                            </m:e>
                            <m:sub>
                              <m:r>
                                <a:rPr lang="en-US" b="1" i="1">
                                  <a:latin typeface="Cambria Math" panose="02040503050406030204" pitchFamily="18" charset="0"/>
                                  <a:ea typeface="Times New Roman" panose="02020603050405020304" pitchFamily="18" charset="0"/>
                                </a:rPr>
                                <m:t>𝟏</m:t>
                              </m:r>
                            </m:sub>
                          </m:sSub>
                        </m:sub>
                        <m:sup>
                          <m:sSub>
                            <m:sSubPr>
                              <m:ctrlPr>
                                <a:rPr lang="en-US" b="1" i="1">
                                  <a:latin typeface="Cambria Math" panose="02040503050406030204" pitchFamily="18" charset="0"/>
                                  <a:ea typeface="Times New Roman" panose="02020603050405020304" pitchFamily="18" charset="0"/>
                                </a:rPr>
                              </m:ctrlPr>
                            </m:sSubPr>
                            <m:e>
                              <m:r>
                                <a:rPr lang="en-US" b="1" i="1">
                                  <a:latin typeface="Cambria Math" panose="02040503050406030204" pitchFamily="18" charset="0"/>
                                  <a:ea typeface="Times New Roman" panose="02020603050405020304" pitchFamily="18" charset="0"/>
                                </a:rPr>
                                <m:t>𝒕</m:t>
                              </m:r>
                            </m:e>
                            <m:sub>
                              <m:r>
                                <a:rPr lang="en-US" b="1" i="1">
                                  <a:latin typeface="Cambria Math" panose="02040503050406030204" pitchFamily="18" charset="0"/>
                                  <a:ea typeface="Times New Roman" panose="02020603050405020304" pitchFamily="18" charset="0"/>
                                </a:rPr>
                                <m:t>𝟐</m:t>
                              </m:r>
                            </m:sub>
                          </m:sSub>
                        </m:sup>
                        <m:e>
                          <m:r>
                            <a:rPr lang="en-US" b="1" i="1">
                              <a:latin typeface="Cambria Math" panose="02040503050406030204" pitchFamily="18" charset="0"/>
                              <a:ea typeface="Times New Roman" panose="02020603050405020304" pitchFamily="18" charset="0"/>
                            </a:rPr>
                            <m:t>𝒑</m:t>
                          </m:r>
                          <m:r>
                            <a:rPr lang="en-US" b="1" i="1">
                              <a:latin typeface="Cambria Math" panose="02040503050406030204" pitchFamily="18" charset="0"/>
                              <a:ea typeface="Times New Roman" panose="02020603050405020304" pitchFamily="18" charset="0"/>
                            </a:rPr>
                            <m:t> </m:t>
                          </m:r>
                          <m:r>
                            <a:rPr lang="en-US" b="1" i="1">
                              <a:latin typeface="Cambria Math" panose="02040503050406030204" pitchFamily="18" charset="0"/>
                              <a:ea typeface="Times New Roman" panose="02020603050405020304" pitchFamily="18" charset="0"/>
                            </a:rPr>
                            <m:t>𝒅𝒕</m:t>
                          </m:r>
                        </m:e>
                      </m:nary>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𝒎</m:t>
                      </m:r>
                      <m:d>
                        <m:dPr>
                          <m:ctrlPr>
                            <a:rPr lang="en-US" b="1" i="1">
                              <a:latin typeface="Cambria Math" panose="02040503050406030204" pitchFamily="18" charset="0"/>
                              <a:ea typeface="Times New Roman" panose="02020603050405020304" pitchFamily="18" charset="0"/>
                            </a:rPr>
                          </m:ctrlPr>
                        </m:dPr>
                        <m:e>
                          <m:sSub>
                            <m:sSubPr>
                              <m:ctrlPr>
                                <a:rPr lang="en-US" b="1" i="1">
                                  <a:latin typeface="Cambria Math" panose="02040503050406030204" pitchFamily="18" charset="0"/>
                                  <a:ea typeface="Times New Roman" panose="02020603050405020304" pitchFamily="18" charset="0"/>
                                </a:rPr>
                              </m:ctrlPr>
                            </m:sSubPr>
                            <m:e>
                              <m:acc>
                                <m:accPr>
                                  <m:chr m:val="̇"/>
                                  <m:ctrlPr>
                                    <a:rPr lang="en-US" b="1" i="1">
                                      <a:latin typeface="Cambria Math" panose="02040503050406030204" pitchFamily="18" charset="0"/>
                                      <a:ea typeface="Times New Roman" panose="02020603050405020304" pitchFamily="18" charset="0"/>
                                    </a:rPr>
                                  </m:ctrlPr>
                                </m:accPr>
                                <m:e>
                                  <m:r>
                                    <a:rPr lang="en-US" b="1" i="1">
                                      <a:latin typeface="Cambria Math" panose="02040503050406030204" pitchFamily="18" charset="0"/>
                                      <a:ea typeface="Times New Roman" panose="02020603050405020304" pitchFamily="18" charset="0"/>
                                    </a:rPr>
                                    <m:t>𝒖</m:t>
                                  </m:r>
                                </m:e>
                              </m:acc>
                            </m:e>
                            <m:sub>
                              <m:r>
                                <a:rPr lang="en-US" b="1" i="1">
                                  <a:latin typeface="Cambria Math" panose="02040503050406030204" pitchFamily="18" charset="0"/>
                                  <a:ea typeface="Times New Roman" panose="02020603050405020304" pitchFamily="18" charset="0"/>
                                </a:rPr>
                                <m:t>𝟐</m:t>
                              </m:r>
                            </m:sub>
                          </m:sSub>
                          <m:r>
                            <a:rPr lang="en-US" b="1" i="1">
                              <a:latin typeface="Cambria Math" panose="02040503050406030204" pitchFamily="18" charset="0"/>
                              <a:ea typeface="Times New Roman" panose="02020603050405020304" pitchFamily="18" charset="0"/>
                            </a:rPr>
                            <m:t>−</m:t>
                          </m:r>
                          <m:sSub>
                            <m:sSubPr>
                              <m:ctrlPr>
                                <a:rPr lang="en-US" b="1" i="1">
                                  <a:latin typeface="Cambria Math" panose="02040503050406030204" pitchFamily="18" charset="0"/>
                                  <a:ea typeface="Times New Roman" panose="02020603050405020304" pitchFamily="18" charset="0"/>
                                </a:rPr>
                              </m:ctrlPr>
                            </m:sSubPr>
                            <m:e>
                              <m:acc>
                                <m:accPr>
                                  <m:chr m:val="̇"/>
                                  <m:ctrlPr>
                                    <a:rPr lang="en-US" b="1" i="1">
                                      <a:latin typeface="Cambria Math" panose="02040503050406030204" pitchFamily="18" charset="0"/>
                                      <a:ea typeface="Times New Roman" panose="02020603050405020304" pitchFamily="18" charset="0"/>
                                    </a:rPr>
                                  </m:ctrlPr>
                                </m:accPr>
                                <m:e>
                                  <m:r>
                                    <a:rPr lang="en-US" b="1" i="1">
                                      <a:latin typeface="Cambria Math" panose="02040503050406030204" pitchFamily="18" charset="0"/>
                                      <a:ea typeface="Times New Roman" panose="02020603050405020304" pitchFamily="18" charset="0"/>
                                    </a:rPr>
                                    <m:t>𝒖</m:t>
                                  </m:r>
                                </m:e>
                              </m:acc>
                            </m:e>
                            <m:sub>
                              <m:r>
                                <a:rPr lang="en-US" b="1" i="1">
                                  <a:latin typeface="Cambria Math" panose="02040503050406030204" pitchFamily="18" charset="0"/>
                                  <a:ea typeface="Times New Roman" panose="02020603050405020304" pitchFamily="18" charset="0"/>
                                </a:rPr>
                                <m:t>𝟏</m:t>
                              </m:r>
                            </m:sub>
                          </m:sSub>
                        </m:e>
                      </m:d>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𝒎</m:t>
                      </m:r>
                      <m:r>
                        <a:rPr lang="en-US" b="1" i="1">
                          <a:latin typeface="Cambria Math" panose="02040503050406030204" pitchFamily="18" charset="0"/>
                          <a:ea typeface="Times New Roman" panose="02020603050405020304" pitchFamily="18" charset="0"/>
                        </a:rPr>
                        <m:t>∆</m:t>
                      </m:r>
                      <m:acc>
                        <m:accPr>
                          <m:chr m:val="̇"/>
                          <m:ctrlPr>
                            <a:rPr lang="en-US" b="1" i="1">
                              <a:latin typeface="Cambria Math" panose="02040503050406030204" pitchFamily="18" charset="0"/>
                              <a:ea typeface="Times New Roman" panose="02020603050405020304" pitchFamily="18" charset="0"/>
                            </a:rPr>
                          </m:ctrlPr>
                        </m:accPr>
                        <m:e>
                          <m:r>
                            <a:rPr lang="en-US" b="1" i="1">
                              <a:latin typeface="Cambria Math" panose="02040503050406030204" pitchFamily="18" charset="0"/>
                              <a:ea typeface="Times New Roman" panose="02020603050405020304" pitchFamily="18" charset="0"/>
                            </a:rPr>
                            <m:t>𝒖</m:t>
                          </m:r>
                        </m:e>
                      </m:acc>
                      <m:r>
                        <a:rPr lang="en-US" b="1" i="1">
                          <a:latin typeface="Cambria Math" panose="02040503050406030204" pitchFamily="18" charset="0"/>
                          <a:ea typeface="Times New Roman" panose="02020603050405020304" pitchFamily="18" charset="0"/>
                        </a:rPr>
                        <m:t>                       (</m:t>
                      </m:r>
                      <m:r>
                        <a:rPr lang="en-US" b="1" i="1">
                          <a:latin typeface="Cambria Math" panose="02040503050406030204" pitchFamily="18" charset="0"/>
                          <a:ea typeface="Times New Roman" panose="02020603050405020304" pitchFamily="18" charset="0"/>
                        </a:rPr>
                        <m:t>𝟒</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𝟏</m:t>
                      </m:r>
                      <m:r>
                        <a:rPr lang="en-US" b="1" i="1">
                          <a:latin typeface="Cambria Math" panose="02040503050406030204" pitchFamily="18" charset="0"/>
                          <a:ea typeface="Times New Roman" panose="02020603050405020304" pitchFamily="18" charset="0"/>
                        </a:rPr>
                        <m:t>.</m:t>
                      </m:r>
                      <m:r>
                        <a:rPr lang="en-US" b="1" i="1">
                          <a:latin typeface="Cambria Math" panose="02040503050406030204" pitchFamily="18" charset="0"/>
                          <a:ea typeface="Times New Roman" panose="02020603050405020304" pitchFamily="18" charset="0"/>
                        </a:rPr>
                        <m:t>𝟑</m:t>
                      </m:r>
                      <m:r>
                        <a:rPr lang="en-US" b="1" i="1">
                          <a:latin typeface="Cambria Math" panose="02040503050406030204" pitchFamily="18" charset="0"/>
                          <a:ea typeface="Times New Roman" panose="02020603050405020304" pitchFamily="18" charset="0"/>
                        </a:rPr>
                        <m:t>)</m:t>
                      </m:r>
                    </m:oMath>
                  </m:oMathPara>
                </a14:m>
                <a:endParaRPr lang="en-US" sz="1600" b="1" dirty="0">
                  <a:latin typeface="Calibri" panose="020F0502020204030204" pitchFamily="34"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09600" y="4457958"/>
                <a:ext cx="8229600" cy="2080954"/>
              </a:xfrm>
              <a:prstGeom prst="rect">
                <a:avLst/>
              </a:prstGeom>
              <a:blipFill rotWithShape="0">
                <a:blip r:embed="rId2"/>
                <a:stretch>
                  <a:fillRect t="-1462" r="-593"/>
                </a:stretch>
              </a:blipFill>
            </p:spPr>
            <p:txBody>
              <a:bodyPr/>
              <a:lstStyle/>
              <a:p>
                <a:r>
                  <a:rPr lang="ar-SY">
                    <a:noFill/>
                  </a:rPr>
                  <a:t> </a:t>
                </a:r>
              </a:p>
            </p:txBody>
          </p:sp>
        </mc:Fallback>
      </mc:AlternateContent>
      <p:pic>
        <p:nvPicPr>
          <p:cNvPr id="3" name="Picture 2"/>
          <p:cNvPicPr>
            <a:picLocks noChangeAspect="1"/>
          </p:cNvPicPr>
          <p:nvPr/>
        </p:nvPicPr>
        <p:blipFill>
          <a:blip r:embed="rId3"/>
          <a:stretch>
            <a:fillRect/>
          </a:stretch>
        </p:blipFill>
        <p:spPr>
          <a:xfrm>
            <a:off x="152400" y="185004"/>
            <a:ext cx="8839200" cy="4272954"/>
          </a:xfrm>
          <a:prstGeom prst="rect">
            <a:avLst/>
          </a:prstGeom>
        </p:spPr>
      </p:pic>
    </p:spTree>
    <p:extLst>
      <p:ext uri="{BB962C8B-B14F-4D97-AF65-F5344CB8AC3E}">
        <p14:creationId xmlns:p14="http://schemas.microsoft.com/office/powerpoint/2010/main" val="1969449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287244"/>
                <a:ext cx="8534400" cy="6069106"/>
              </a:xfrm>
            </p:spPr>
            <p:txBody>
              <a:bodyPr/>
              <a:lstStyle/>
              <a:p>
                <a:pPr marL="0" indent="0">
                  <a:buNone/>
                </a:pPr>
                <a:r>
                  <a:rPr lang="ar-SY" sz="2800" dirty="0"/>
                  <a:t>إن التكامل </a:t>
                </a:r>
                <a:r>
                  <a:rPr lang="ar-SY" sz="2800" dirty="0" smtClean="0"/>
                  <a:t>في </a:t>
                </a:r>
                <a:r>
                  <a:rPr lang="ar-SY" sz="2800" dirty="0"/>
                  <a:t>الطرف اليساري من المعادلة هو مقدار النبضة </a:t>
                </a:r>
                <a:r>
                  <a:rPr lang="ar-SY" sz="2800" dirty="0" smtClean="0"/>
                  <a:t>.</a:t>
                </a:r>
                <a:endParaRPr lang="en-US" sz="2800" dirty="0" smtClean="0"/>
              </a:p>
              <a:p>
                <a:pPr marL="0" indent="0">
                  <a:buNone/>
                </a:pPr>
                <a:r>
                  <a:rPr lang="ar-SY" sz="2800" dirty="0" smtClean="0"/>
                  <a:t> </a:t>
                </a:r>
                <a:r>
                  <a:rPr lang="ar-SY" sz="2800" dirty="0"/>
                  <a:t>نحصل على قوة الدفع من جداء الكتلة بالسرعة وبالتالي تبين المعادلة (4.1.3) أن مقدار النبضة يساوي التغير في قوة الدفع .</a:t>
                </a:r>
                <a:endParaRPr lang="en-US" sz="2800" dirty="0"/>
              </a:p>
              <a:p>
                <a:pPr marL="0" indent="0">
                  <a:buNone/>
                </a:pPr>
                <a:r>
                  <a:rPr lang="ar-SY" sz="2800" dirty="0"/>
                  <a:t>تطبق هذه النتيجة أيضاً على الجملة </a:t>
                </a:r>
                <a:r>
                  <a:rPr lang="ar-SY" sz="2800" dirty="0">
                    <a:solidFill>
                      <a:srgbClr val="FF0000"/>
                    </a:solidFill>
                  </a:rPr>
                  <a:t>كتلة – نابض – مخمد </a:t>
                </a:r>
                <a:r>
                  <a:rPr lang="ar-SY" sz="2800" dirty="0"/>
                  <a:t>إذا كان لايوجد هناك تأثير للنابض والمخمد مثال على ذلك عندما تؤثر القوة  خلال مدة زمنية قصير جداً فإن النابض أو المخمد لا  يمتلكان الوقت للاستجابة وبالتالي تعطي النبضة الواحدية عند </a:t>
                </a:r>
                <a14:m>
                  <m:oMath xmlns:m="http://schemas.openxmlformats.org/officeDocument/2006/math">
                    <m:r>
                      <a:rPr lang="en-US" sz="2800" i="1">
                        <a:latin typeface="Cambria Math" panose="02040503050406030204" pitchFamily="18" charset="0"/>
                      </a:rPr>
                      <m:t>𝑡</m:t>
                    </m:r>
                    <m:r>
                      <a:rPr lang="en-US" sz="2800" i="1">
                        <a:latin typeface="Cambria Math" panose="02040503050406030204" pitchFamily="18" charset="0"/>
                      </a:rPr>
                      <m:t>=</m:t>
                    </m:r>
                    <m:r>
                      <a:rPr lang="en-US" sz="2800" i="1">
                        <a:latin typeface="Cambria Math" panose="02040503050406030204" pitchFamily="18" charset="0"/>
                      </a:rPr>
                      <m:t>𝜏</m:t>
                    </m:r>
                  </m:oMath>
                </a14:m>
                <a:r>
                  <a:rPr lang="en-US" sz="2800" dirty="0"/>
                  <a:t> </a:t>
                </a:r>
                <a:r>
                  <a:rPr lang="ar-SY" sz="2800" dirty="0"/>
                  <a:t> الكتلة </a:t>
                </a:r>
                <a14:m>
                  <m:oMath xmlns:m="http://schemas.openxmlformats.org/officeDocument/2006/math">
                    <m:r>
                      <a:rPr lang="en-US" sz="2800" i="1">
                        <a:latin typeface="Cambria Math" panose="02040503050406030204" pitchFamily="18" charset="0"/>
                      </a:rPr>
                      <m:t>𝑚</m:t>
                    </m:r>
                  </m:oMath>
                </a14:m>
                <a:r>
                  <a:rPr lang="ar-SY" sz="2800" dirty="0"/>
                  <a:t> </a:t>
                </a:r>
                <a:r>
                  <a:rPr lang="ar-SY" sz="2800" dirty="0" smtClean="0"/>
                  <a:t>بالسرعة </a:t>
                </a:r>
                <a:r>
                  <a:rPr lang="ar-SY" sz="2800" dirty="0"/>
                  <a:t>(من المعادلة (4.1.3))</a:t>
                </a:r>
                <a:endParaRPr lang="en-US" sz="2800" dirty="0"/>
              </a:p>
              <a:p>
                <a:pPr marL="0" indent="0">
                  <a:buNone/>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𝑢</m:t>
                          </m:r>
                        </m:e>
                      </m:acc>
                      <m:d>
                        <m:dPr>
                          <m:ctrlPr>
                            <a:rPr lang="en-US" sz="2800" i="1">
                              <a:latin typeface="Cambria Math" panose="02040503050406030204" pitchFamily="18" charset="0"/>
                            </a:rPr>
                          </m:ctrlPr>
                        </m:dPr>
                        <m:e>
                          <m:r>
                            <a:rPr lang="en-US" sz="2800" i="1">
                              <a:latin typeface="Cambria Math" panose="02040503050406030204" pitchFamily="18" charset="0"/>
                            </a:rPr>
                            <m:t>𝜏</m:t>
                          </m:r>
                        </m:e>
                      </m:d>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𝑚</m:t>
                          </m:r>
                        </m:den>
                      </m:f>
                      <m:r>
                        <a:rPr lang="en-US" sz="2800" i="1">
                          <a:latin typeface="Cambria Math" panose="02040503050406030204" pitchFamily="18" charset="0"/>
                        </a:rPr>
                        <m:t>             (</m:t>
                      </m:r>
                      <m:r>
                        <a:rPr lang="en-US" sz="2800" i="1">
                          <a:latin typeface="Cambria Math" panose="02040503050406030204" pitchFamily="18" charset="0"/>
                        </a:rPr>
                        <m:t>4</m:t>
                      </m:r>
                      <m:r>
                        <a:rPr lang="en-US" sz="2800" i="1">
                          <a:latin typeface="Cambria Math" panose="02040503050406030204" pitchFamily="18" charset="0"/>
                        </a:rPr>
                        <m:t>.</m:t>
                      </m:r>
                      <m:r>
                        <a:rPr lang="en-US" sz="2800" i="1">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4</m:t>
                      </m:r>
                      <m:r>
                        <a:rPr lang="en-US" sz="2800" i="1">
                          <a:latin typeface="Cambria Math" panose="02040503050406030204" pitchFamily="18" charset="0"/>
                        </a:rPr>
                        <m:t>)</m:t>
                      </m:r>
                    </m:oMath>
                  </m:oMathPara>
                </a14:m>
                <a:endParaRPr lang="en-US" sz="2800" dirty="0"/>
              </a:p>
              <a:p>
                <a:pPr marL="0" indent="0">
                  <a:buNone/>
                </a:pPr>
                <a:r>
                  <a:rPr lang="ar-SY" sz="2800" dirty="0"/>
                  <a:t>ولكن الانتقال مساو للصفر قبل وحتى حدوث النبضة </a:t>
                </a:r>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𝑢</m:t>
                      </m:r>
                      <m:d>
                        <m:dPr>
                          <m:ctrlPr>
                            <a:rPr lang="en-US" sz="2800" i="1">
                              <a:latin typeface="Cambria Math" panose="02040503050406030204" pitchFamily="18" charset="0"/>
                            </a:rPr>
                          </m:ctrlPr>
                        </m:dPr>
                        <m:e>
                          <m:r>
                            <a:rPr lang="en-US" sz="2800" i="1">
                              <a:latin typeface="Cambria Math" panose="02040503050406030204" pitchFamily="18" charset="0"/>
                            </a:rPr>
                            <m:t>𝜏</m:t>
                          </m:r>
                        </m:e>
                      </m:d>
                      <m:r>
                        <a:rPr lang="en-US" sz="2800" i="1">
                          <a:latin typeface="Cambria Math" panose="02040503050406030204" pitchFamily="18" charset="0"/>
                        </a:rPr>
                        <m:t>=</m:t>
                      </m:r>
                      <m:r>
                        <a:rPr lang="en-US" sz="2800" i="1">
                          <a:latin typeface="Cambria Math" panose="02040503050406030204" pitchFamily="18" charset="0"/>
                        </a:rPr>
                        <m:t>0</m:t>
                      </m:r>
                      <m:r>
                        <a:rPr lang="en-US" sz="2800" i="1">
                          <a:latin typeface="Cambria Math" panose="02040503050406030204" pitchFamily="18" charset="0"/>
                        </a:rPr>
                        <m:t>                           (</m:t>
                      </m:r>
                      <m:r>
                        <a:rPr lang="en-US" sz="2800" i="1">
                          <a:latin typeface="Cambria Math" panose="02040503050406030204" pitchFamily="18" charset="0"/>
                        </a:rPr>
                        <m:t>4</m:t>
                      </m:r>
                      <m:r>
                        <a:rPr lang="en-US" sz="2800" i="1">
                          <a:latin typeface="Cambria Math" panose="02040503050406030204" pitchFamily="18" charset="0"/>
                        </a:rPr>
                        <m:t>.</m:t>
                      </m:r>
                      <m:r>
                        <a:rPr lang="en-US" sz="2800" i="1">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5</m:t>
                      </m:r>
                      <m:r>
                        <a:rPr lang="en-US" sz="2800" i="1">
                          <a:latin typeface="Cambria Math" panose="02040503050406030204" pitchFamily="18" charset="0"/>
                        </a:rPr>
                        <m:t>)</m:t>
                      </m:r>
                    </m:oMath>
                  </m:oMathPara>
                </a14:m>
                <a:endParaRPr lang="en-US" sz="2800" dirty="0"/>
              </a:p>
              <a:p>
                <a:endParaRPr lang="ar-SY"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287244"/>
                <a:ext cx="8534400" cy="6069106"/>
              </a:xfrm>
              <a:blipFill>
                <a:blip r:embed="rId2"/>
                <a:stretch>
                  <a:fillRect t="-1205" r="-142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6</a:t>
            </a:fld>
            <a:endParaRPr lang="en-US"/>
          </a:p>
        </p:txBody>
      </p:sp>
    </p:spTree>
    <p:extLst>
      <p:ext uri="{BB962C8B-B14F-4D97-AF65-F5344CB8AC3E}">
        <p14:creationId xmlns:p14="http://schemas.microsoft.com/office/powerpoint/2010/main" val="664280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28600"/>
                <a:ext cx="8763000" cy="6127750"/>
              </a:xfrm>
            </p:spPr>
            <p:txBody>
              <a:bodyPr/>
              <a:lstStyle/>
              <a:p>
                <a:r>
                  <a:rPr lang="ar-SY" sz="2800" dirty="0"/>
                  <a:t>تسبب النبضة الواحدية اهتزاز حر للجملة وحيدة درجة الحرية نتيجة السرعة والانتقال الابتدائيين المعطيين بالمعادلتين </a:t>
                </a:r>
                <a:r>
                  <a:rPr lang="ar-SY" sz="2000" dirty="0"/>
                  <a:t>(4.1.4) و(4.1.5). </a:t>
                </a:r>
                <a:r>
                  <a:rPr lang="ar-SY" sz="2800" dirty="0"/>
                  <a:t>ونتعويض هاتين المعادلتين بالمعادلة </a:t>
                </a:r>
                <a:r>
                  <a:rPr lang="ar-SY" sz="2400" dirty="0">
                    <a:solidFill>
                      <a:srgbClr val="FF0000"/>
                    </a:solidFill>
                  </a:rPr>
                  <a:t>(2.1.3) </a:t>
                </a:r>
                <a:endParaRPr lang="ar-SY" sz="2400" dirty="0" smtClean="0">
                  <a:solidFill>
                    <a:srgbClr val="FF0000"/>
                  </a:solidFill>
                </a:endParaRPr>
              </a:p>
              <a:p>
                <a:endParaRPr lang="ar-SY" sz="2800" dirty="0" smtClean="0"/>
              </a:p>
              <a:p>
                <a:endParaRPr lang="ar-SY" sz="2800" dirty="0" smtClean="0"/>
              </a:p>
              <a:p>
                <a:r>
                  <a:rPr lang="ar-SY" sz="2800" dirty="0" smtClean="0"/>
                  <a:t>نحصل </a:t>
                </a:r>
                <a:r>
                  <a:rPr lang="ar-SY" sz="2800" dirty="0"/>
                  <a:t>على استجابة الجمل الغير مخمدة  </a:t>
                </a:r>
                <a:r>
                  <a:rPr lang="ar-SY" sz="2800" dirty="0" smtClean="0"/>
                  <a:t>:</a:t>
                </a:r>
              </a:p>
              <a:p>
                <a:pPr marL="0" indent="0">
                  <a:buNone/>
                </a:pPr>
                <a14:m>
                  <m:oMathPara xmlns:m="http://schemas.openxmlformats.org/officeDocument/2006/math">
                    <m:oMathParaPr>
                      <m:jc m:val="left"/>
                    </m:oMathParaPr>
                    <m:oMath xmlns:m="http://schemas.openxmlformats.org/officeDocument/2006/math">
                      <m:r>
                        <a:rPr lang="en-AU" sz="2200" b="1" i="1" smtClean="0">
                          <a:solidFill>
                            <a:srgbClr val="FF0000"/>
                          </a:solidFill>
                          <a:latin typeface="Cambria Math" panose="02040503050406030204" pitchFamily="18" charset="0"/>
                        </a:rPr>
                        <m:t>𝒉</m:t>
                      </m:r>
                      <m:d>
                        <m:dPr>
                          <m:ctrlPr>
                            <a:rPr lang="en-US" sz="2200" b="1" i="1">
                              <a:solidFill>
                                <a:srgbClr val="FF0000"/>
                              </a:solidFill>
                              <a:latin typeface="Cambria Math" panose="02040503050406030204" pitchFamily="18" charset="0"/>
                            </a:rPr>
                          </m:ctrlPr>
                        </m:dPr>
                        <m:e>
                          <m:r>
                            <a:rPr lang="en-AU" sz="2200" b="1" i="1">
                              <a:solidFill>
                                <a:srgbClr val="FF0000"/>
                              </a:solidFill>
                              <a:latin typeface="Cambria Math" panose="02040503050406030204" pitchFamily="18" charset="0"/>
                            </a:rPr>
                            <m:t>𝒕</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𝝉</m:t>
                          </m:r>
                        </m:e>
                      </m:d>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𝒖</m:t>
                      </m:r>
                      <m:d>
                        <m:dPr>
                          <m:ctrlPr>
                            <a:rPr lang="en-US" sz="2200" b="1" i="1">
                              <a:solidFill>
                                <a:srgbClr val="FF0000"/>
                              </a:solidFill>
                              <a:latin typeface="Cambria Math" panose="02040503050406030204" pitchFamily="18" charset="0"/>
                            </a:rPr>
                          </m:ctrlPr>
                        </m:dPr>
                        <m:e>
                          <m:r>
                            <a:rPr lang="en-AU" sz="2200" b="1" i="1">
                              <a:solidFill>
                                <a:srgbClr val="FF0000"/>
                              </a:solidFill>
                              <a:latin typeface="Cambria Math" panose="02040503050406030204" pitchFamily="18" charset="0"/>
                            </a:rPr>
                            <m:t>𝒕</m:t>
                          </m:r>
                        </m:e>
                      </m:d>
                      <m:r>
                        <a:rPr lang="en-AU" sz="2200" b="1" i="1">
                          <a:solidFill>
                            <a:srgbClr val="FF0000"/>
                          </a:solidFill>
                          <a:latin typeface="Cambria Math" panose="02040503050406030204" pitchFamily="18" charset="0"/>
                        </a:rPr>
                        <m:t>=</m:t>
                      </m:r>
                      <m:f>
                        <m:fPr>
                          <m:ctrlPr>
                            <a:rPr lang="en-US" sz="2200" b="1" i="1">
                              <a:solidFill>
                                <a:srgbClr val="FF0000"/>
                              </a:solidFill>
                              <a:latin typeface="Cambria Math" panose="02040503050406030204" pitchFamily="18" charset="0"/>
                            </a:rPr>
                          </m:ctrlPr>
                        </m:fPr>
                        <m:num>
                          <m:r>
                            <a:rPr lang="en-AU" sz="2200" b="1" i="1">
                              <a:solidFill>
                                <a:srgbClr val="FF0000"/>
                              </a:solidFill>
                              <a:latin typeface="Cambria Math" panose="02040503050406030204" pitchFamily="18" charset="0"/>
                            </a:rPr>
                            <m:t>𝟏</m:t>
                          </m:r>
                        </m:num>
                        <m:den>
                          <m:r>
                            <a:rPr lang="en-AU" sz="2200" b="1" i="1">
                              <a:solidFill>
                                <a:srgbClr val="FF0000"/>
                              </a:solidFill>
                              <a:latin typeface="Cambria Math" panose="02040503050406030204" pitchFamily="18" charset="0"/>
                            </a:rPr>
                            <m:t>𝒎</m:t>
                          </m:r>
                          <m:sSub>
                            <m:sSubPr>
                              <m:ctrlPr>
                                <a:rPr lang="en-US" sz="2200" b="1" i="1">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𝝎</m:t>
                              </m:r>
                            </m:e>
                            <m:sub>
                              <m:r>
                                <a:rPr lang="en-AU" sz="2200" b="1" i="1">
                                  <a:solidFill>
                                    <a:srgbClr val="FF0000"/>
                                  </a:solidFill>
                                  <a:latin typeface="Cambria Math" panose="02040503050406030204" pitchFamily="18" charset="0"/>
                                </a:rPr>
                                <m:t>𝒏</m:t>
                              </m:r>
                            </m:sub>
                          </m:sSub>
                        </m:den>
                      </m:f>
                      <m:func>
                        <m:funcPr>
                          <m:ctrlPr>
                            <a:rPr lang="en-US" sz="2200" b="1" i="1">
                              <a:solidFill>
                                <a:srgbClr val="FF0000"/>
                              </a:solidFill>
                              <a:latin typeface="Cambria Math" panose="02040503050406030204" pitchFamily="18" charset="0"/>
                            </a:rPr>
                          </m:ctrlPr>
                        </m:funcPr>
                        <m:fName>
                          <m:r>
                            <a:rPr lang="en-AU" sz="2200" b="1" i="1">
                              <a:solidFill>
                                <a:srgbClr val="FF0000"/>
                              </a:solidFill>
                              <a:latin typeface="Cambria Math" panose="02040503050406030204" pitchFamily="18" charset="0"/>
                            </a:rPr>
                            <m:t>𝒔𝒊𝒏</m:t>
                          </m:r>
                        </m:fName>
                        <m:e>
                          <m:d>
                            <m:dPr>
                              <m:begChr m:val="["/>
                              <m:endChr m:val="]"/>
                              <m:ctrlPr>
                                <a:rPr lang="en-US" sz="2200" b="1" i="1">
                                  <a:solidFill>
                                    <a:srgbClr val="FF0000"/>
                                  </a:solidFill>
                                  <a:latin typeface="Cambria Math" panose="02040503050406030204" pitchFamily="18" charset="0"/>
                                </a:rPr>
                              </m:ctrlPr>
                            </m:dPr>
                            <m:e>
                              <m:sSub>
                                <m:sSubPr>
                                  <m:ctrlPr>
                                    <a:rPr lang="en-US" sz="2200" b="1" i="1">
                                      <a:solidFill>
                                        <a:srgbClr val="FF0000"/>
                                      </a:solidFill>
                                      <a:latin typeface="Cambria Math" panose="02040503050406030204" pitchFamily="18" charset="0"/>
                                    </a:rPr>
                                  </m:ctrlPr>
                                </m:sSubPr>
                                <m:e>
                                  <m:r>
                                    <a:rPr lang="en-AU" sz="2200" b="1" i="1">
                                      <a:solidFill>
                                        <a:srgbClr val="FF0000"/>
                                      </a:solidFill>
                                      <a:latin typeface="Cambria Math" panose="02040503050406030204" pitchFamily="18" charset="0"/>
                                    </a:rPr>
                                    <m:t>𝝎</m:t>
                                  </m:r>
                                </m:e>
                                <m:sub>
                                  <m:r>
                                    <a:rPr lang="en-AU" sz="2200" b="1" i="1">
                                      <a:solidFill>
                                        <a:srgbClr val="FF0000"/>
                                      </a:solidFill>
                                      <a:latin typeface="Cambria Math" panose="02040503050406030204" pitchFamily="18" charset="0"/>
                                    </a:rPr>
                                    <m:t>𝒏</m:t>
                                  </m:r>
                                </m:sub>
                              </m:sSub>
                              <m:d>
                                <m:dPr>
                                  <m:ctrlPr>
                                    <a:rPr lang="en-US" sz="2200" b="1" i="1">
                                      <a:solidFill>
                                        <a:srgbClr val="FF0000"/>
                                      </a:solidFill>
                                      <a:latin typeface="Cambria Math" panose="02040503050406030204" pitchFamily="18" charset="0"/>
                                    </a:rPr>
                                  </m:ctrlPr>
                                </m:dPr>
                                <m:e>
                                  <m:r>
                                    <a:rPr lang="en-AU" sz="2200" b="1" i="1">
                                      <a:solidFill>
                                        <a:srgbClr val="FF0000"/>
                                      </a:solidFill>
                                      <a:latin typeface="Cambria Math" panose="02040503050406030204" pitchFamily="18" charset="0"/>
                                    </a:rPr>
                                    <m:t>𝒕</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𝝉</m:t>
                                  </m:r>
                                </m:e>
                              </m:d>
                            </m:e>
                          </m:d>
                        </m:e>
                      </m:func>
                      <m:r>
                        <a:rPr lang="en-AU" sz="2200" b="1" i="1">
                          <a:solidFill>
                            <a:srgbClr val="FF0000"/>
                          </a:solidFill>
                          <a:latin typeface="Cambria Math" panose="02040503050406030204" pitchFamily="18" charset="0"/>
                        </a:rPr>
                        <m:t>      </m:t>
                      </m:r>
                      <m:r>
                        <a:rPr lang="en-AU" sz="2200" b="1" i="1" smtClean="0">
                          <a:solidFill>
                            <a:srgbClr val="FF0000"/>
                          </a:solidFill>
                          <a:latin typeface="Cambria Math" panose="02040503050406030204" pitchFamily="18" charset="0"/>
                        </a:rPr>
                        <m:t>      </m:t>
                      </m:r>
                      <m:r>
                        <a:rPr lang="en-AU" sz="2200" b="1" i="1">
                          <a:solidFill>
                            <a:srgbClr val="FF0000"/>
                          </a:solidFill>
                          <a:latin typeface="Cambria Math" panose="02040503050406030204" pitchFamily="18" charset="0"/>
                        </a:rPr>
                        <m:t>𝒕</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𝝉</m:t>
                      </m:r>
                      <m:r>
                        <a:rPr lang="en-AU" sz="2200" b="1" i="1">
                          <a:solidFill>
                            <a:srgbClr val="FF0000"/>
                          </a:solidFill>
                          <a:latin typeface="Cambria Math" panose="02040503050406030204" pitchFamily="18" charset="0"/>
                        </a:rPr>
                        <m:t>                   (</m:t>
                      </m:r>
                      <m:r>
                        <a:rPr lang="en-AU" sz="2200" b="1" i="1">
                          <a:solidFill>
                            <a:srgbClr val="FF0000"/>
                          </a:solidFill>
                          <a:latin typeface="Cambria Math" panose="02040503050406030204" pitchFamily="18" charset="0"/>
                        </a:rPr>
                        <m:t>𝟒</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𝟏</m:t>
                      </m:r>
                      <m:r>
                        <a:rPr lang="en-AU" sz="2200" b="1" i="1">
                          <a:solidFill>
                            <a:srgbClr val="FF0000"/>
                          </a:solidFill>
                          <a:latin typeface="Cambria Math" panose="02040503050406030204" pitchFamily="18" charset="0"/>
                        </a:rPr>
                        <m:t>.</m:t>
                      </m:r>
                      <m:r>
                        <a:rPr lang="en-AU" sz="2200" b="1" i="1">
                          <a:solidFill>
                            <a:srgbClr val="FF0000"/>
                          </a:solidFill>
                          <a:latin typeface="Cambria Math" panose="02040503050406030204" pitchFamily="18" charset="0"/>
                        </a:rPr>
                        <m:t>𝟔</m:t>
                      </m:r>
                      <m:r>
                        <a:rPr lang="en-AU" sz="2200" b="1" i="1">
                          <a:solidFill>
                            <a:srgbClr val="FF0000"/>
                          </a:solidFill>
                          <a:latin typeface="Cambria Math" panose="02040503050406030204" pitchFamily="18" charset="0"/>
                        </a:rPr>
                        <m:t>)</m:t>
                      </m:r>
                    </m:oMath>
                  </m:oMathPara>
                </a14:m>
                <a:endParaRPr lang="en-US" sz="2200" b="1" dirty="0">
                  <a:solidFill>
                    <a:srgbClr val="FF0000"/>
                  </a:solidFill>
                </a:endParaRPr>
              </a:p>
              <a:p>
                <a:r>
                  <a:rPr lang="ar-SY" sz="2800" dirty="0"/>
                  <a:t>بشكل مشابه فإن المعادلة (2.2.4) تعطينا النتيجة من أجل الجمل ذات التخميد </a:t>
                </a:r>
                <a:r>
                  <a:rPr lang="ar-SY" sz="2800" dirty="0" smtClean="0"/>
                  <a:t>اللزج</a:t>
                </a:r>
              </a:p>
              <a:p>
                <a:endParaRPr lang="ar-SY" sz="2800" dirty="0" smtClean="0"/>
              </a:p>
              <a:p>
                <a:pPr marL="0" indent="0">
                  <a:buNone/>
                </a:pPr>
                <a:r>
                  <a:rPr lang="ar-SY" sz="2800" dirty="0" smtClean="0"/>
                  <a:t> </a:t>
                </a:r>
                <a:endParaRPr lang="en-US" sz="2800" dirty="0"/>
              </a:p>
              <a:p>
                <a:pPr marL="0" indent="0">
                  <a:buNone/>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𝒉</m:t>
                      </m:r>
                      <m:d>
                        <m:dPr>
                          <m:ctrlPr>
                            <a:rPr lang="en-US" sz="2000" b="1" i="1">
                              <a:solidFill>
                                <a:srgbClr val="FF0000"/>
                              </a:solidFill>
                              <a:latin typeface="Cambria Math" panose="02040503050406030204" pitchFamily="18" charset="0"/>
                            </a:rPr>
                          </m:ctrlPr>
                        </m:dPr>
                        <m:e>
                          <m:r>
                            <a:rPr lang="en-AU" sz="2000" b="1" i="1">
                              <a:solidFill>
                                <a:srgbClr val="FF0000"/>
                              </a:solidFill>
                              <a:latin typeface="Cambria Math" panose="02040503050406030204" pitchFamily="18" charset="0"/>
                            </a:rPr>
                            <m:t>𝒕</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𝝉</m:t>
                          </m:r>
                        </m:e>
                      </m:d>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𝒖</m:t>
                      </m:r>
                      <m:d>
                        <m:dPr>
                          <m:ctrlPr>
                            <a:rPr lang="en-US" sz="2000" b="1" i="1">
                              <a:solidFill>
                                <a:srgbClr val="FF0000"/>
                              </a:solidFill>
                              <a:latin typeface="Cambria Math" panose="02040503050406030204" pitchFamily="18" charset="0"/>
                            </a:rPr>
                          </m:ctrlPr>
                        </m:dPr>
                        <m:e>
                          <m:r>
                            <a:rPr lang="en-AU" sz="2000" b="1" i="1">
                              <a:solidFill>
                                <a:srgbClr val="FF0000"/>
                              </a:solidFill>
                              <a:latin typeface="Cambria Math" panose="02040503050406030204" pitchFamily="18" charset="0"/>
                            </a:rPr>
                            <m:t>𝒕</m:t>
                          </m:r>
                        </m:e>
                      </m:d>
                      <m:r>
                        <a:rPr lang="en-AU" sz="2000" b="1" i="1">
                          <a:solidFill>
                            <a:srgbClr val="FF0000"/>
                          </a:solidFill>
                          <a:latin typeface="Cambria Math" panose="02040503050406030204" pitchFamily="18" charset="0"/>
                        </a:rPr>
                        <m:t>=</m:t>
                      </m:r>
                      <m:f>
                        <m:fPr>
                          <m:ctrlPr>
                            <a:rPr lang="en-US" sz="2000" b="1" i="1">
                              <a:solidFill>
                                <a:srgbClr val="FF0000"/>
                              </a:solidFill>
                              <a:latin typeface="Cambria Math" panose="02040503050406030204" pitchFamily="18" charset="0"/>
                            </a:rPr>
                          </m:ctrlPr>
                        </m:fPr>
                        <m:num>
                          <m:r>
                            <a:rPr lang="en-AU" sz="2000" b="1" i="1">
                              <a:solidFill>
                                <a:srgbClr val="FF0000"/>
                              </a:solidFill>
                              <a:latin typeface="Cambria Math" panose="02040503050406030204" pitchFamily="18" charset="0"/>
                            </a:rPr>
                            <m:t>𝟏</m:t>
                          </m:r>
                        </m:num>
                        <m:den>
                          <m:r>
                            <a:rPr lang="en-AU" sz="2000" b="1" i="1">
                              <a:solidFill>
                                <a:srgbClr val="FF0000"/>
                              </a:solidFill>
                              <a:latin typeface="Cambria Math" panose="02040503050406030204" pitchFamily="18" charset="0"/>
                            </a:rPr>
                            <m:t>𝒎</m:t>
                          </m:r>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𝝎</m:t>
                              </m:r>
                            </m:e>
                            <m:sub>
                              <m:r>
                                <a:rPr lang="en-AU" sz="2000" b="1" i="1">
                                  <a:solidFill>
                                    <a:srgbClr val="FF0000"/>
                                  </a:solidFill>
                                  <a:latin typeface="Cambria Math" panose="02040503050406030204" pitchFamily="18" charset="0"/>
                                </a:rPr>
                                <m:t>𝑫</m:t>
                              </m:r>
                            </m:sub>
                          </m:sSub>
                        </m:den>
                      </m:f>
                      <m:sSup>
                        <m:sSupPr>
                          <m:ctrlPr>
                            <a:rPr lang="en-US" sz="2000" b="1" i="1">
                              <a:solidFill>
                                <a:srgbClr val="FF0000"/>
                              </a:solidFill>
                              <a:latin typeface="Cambria Math" panose="02040503050406030204" pitchFamily="18" charset="0"/>
                            </a:rPr>
                          </m:ctrlPr>
                        </m:sSupPr>
                        <m:e>
                          <m:r>
                            <a:rPr lang="en-AU" sz="2000" b="1" i="1">
                              <a:solidFill>
                                <a:srgbClr val="FF0000"/>
                              </a:solidFill>
                              <a:latin typeface="Cambria Math" panose="02040503050406030204" pitchFamily="18" charset="0"/>
                            </a:rPr>
                            <m:t>𝒆</m:t>
                          </m:r>
                        </m:e>
                        <m:sup>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𝝃</m:t>
                          </m:r>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𝝎</m:t>
                              </m:r>
                            </m:e>
                            <m:sub>
                              <m:r>
                                <a:rPr lang="en-AU" sz="2000" b="1" i="1">
                                  <a:solidFill>
                                    <a:srgbClr val="FF0000"/>
                                  </a:solidFill>
                                  <a:latin typeface="Cambria Math" panose="02040503050406030204" pitchFamily="18" charset="0"/>
                                </a:rPr>
                                <m:t>𝒏</m:t>
                              </m:r>
                            </m:sub>
                          </m:sSub>
                          <m:d>
                            <m:dPr>
                              <m:ctrlPr>
                                <a:rPr lang="en-US" sz="2000" b="1" i="1">
                                  <a:solidFill>
                                    <a:srgbClr val="FF0000"/>
                                  </a:solidFill>
                                  <a:latin typeface="Cambria Math" panose="02040503050406030204" pitchFamily="18" charset="0"/>
                                </a:rPr>
                              </m:ctrlPr>
                            </m:dPr>
                            <m:e>
                              <m:r>
                                <a:rPr lang="en-AU" sz="2000" b="1" i="1">
                                  <a:solidFill>
                                    <a:srgbClr val="FF0000"/>
                                  </a:solidFill>
                                  <a:latin typeface="Cambria Math" panose="02040503050406030204" pitchFamily="18" charset="0"/>
                                </a:rPr>
                                <m:t>𝒕</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𝝉</m:t>
                              </m:r>
                            </m:e>
                          </m:d>
                        </m:sup>
                      </m:sSup>
                      <m:func>
                        <m:funcPr>
                          <m:ctrlPr>
                            <a:rPr lang="en-US" sz="2000" b="1" i="1">
                              <a:solidFill>
                                <a:srgbClr val="FF0000"/>
                              </a:solidFill>
                              <a:latin typeface="Cambria Math" panose="02040503050406030204" pitchFamily="18" charset="0"/>
                            </a:rPr>
                          </m:ctrlPr>
                        </m:funcPr>
                        <m:fName>
                          <m:r>
                            <a:rPr lang="en-AU" sz="2000" b="1" i="1">
                              <a:solidFill>
                                <a:srgbClr val="FF0000"/>
                              </a:solidFill>
                              <a:latin typeface="Cambria Math" panose="02040503050406030204" pitchFamily="18" charset="0"/>
                            </a:rPr>
                            <m:t>𝒔𝒊𝒏</m:t>
                          </m:r>
                        </m:fName>
                        <m:e>
                          <m:d>
                            <m:dPr>
                              <m:begChr m:val="["/>
                              <m:endChr m:val="]"/>
                              <m:ctrlPr>
                                <a:rPr lang="en-US" sz="2000" b="1" i="1">
                                  <a:solidFill>
                                    <a:srgbClr val="FF0000"/>
                                  </a:solidFill>
                                  <a:latin typeface="Cambria Math" panose="02040503050406030204" pitchFamily="18" charset="0"/>
                                </a:rPr>
                              </m:ctrlPr>
                            </m:dPr>
                            <m:e>
                              <m:sSub>
                                <m:sSubPr>
                                  <m:ctrlPr>
                                    <a:rPr lang="en-US" sz="2000" b="1" i="1">
                                      <a:solidFill>
                                        <a:srgbClr val="FF0000"/>
                                      </a:solidFill>
                                      <a:latin typeface="Cambria Math" panose="02040503050406030204" pitchFamily="18" charset="0"/>
                                    </a:rPr>
                                  </m:ctrlPr>
                                </m:sSubPr>
                                <m:e>
                                  <m:r>
                                    <a:rPr lang="en-AU" sz="2000" b="1" i="1">
                                      <a:solidFill>
                                        <a:srgbClr val="FF0000"/>
                                      </a:solidFill>
                                      <a:latin typeface="Cambria Math" panose="02040503050406030204" pitchFamily="18" charset="0"/>
                                    </a:rPr>
                                    <m:t>𝝎</m:t>
                                  </m:r>
                                </m:e>
                                <m:sub>
                                  <m:r>
                                    <a:rPr lang="en-AU" sz="2000" b="1" i="1">
                                      <a:solidFill>
                                        <a:srgbClr val="FF0000"/>
                                      </a:solidFill>
                                      <a:latin typeface="Cambria Math" panose="02040503050406030204" pitchFamily="18" charset="0"/>
                                    </a:rPr>
                                    <m:t>𝑫</m:t>
                                  </m:r>
                                </m:sub>
                              </m:sSub>
                              <m:d>
                                <m:dPr>
                                  <m:ctrlPr>
                                    <a:rPr lang="en-US" sz="2000" b="1" i="1">
                                      <a:solidFill>
                                        <a:srgbClr val="FF0000"/>
                                      </a:solidFill>
                                      <a:latin typeface="Cambria Math" panose="02040503050406030204" pitchFamily="18" charset="0"/>
                                    </a:rPr>
                                  </m:ctrlPr>
                                </m:dPr>
                                <m:e>
                                  <m:r>
                                    <a:rPr lang="en-AU" sz="2000" b="1" i="1">
                                      <a:solidFill>
                                        <a:srgbClr val="FF0000"/>
                                      </a:solidFill>
                                      <a:latin typeface="Cambria Math" panose="02040503050406030204" pitchFamily="18" charset="0"/>
                                    </a:rPr>
                                    <m:t>𝒕</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𝝉</m:t>
                                  </m:r>
                                </m:e>
                              </m:d>
                            </m:e>
                          </m:d>
                        </m:e>
                      </m:func>
                      <m:r>
                        <a:rPr lang="en-AU" sz="2000" b="1" i="1">
                          <a:solidFill>
                            <a:srgbClr val="FF0000"/>
                          </a:solidFill>
                          <a:latin typeface="Cambria Math" panose="02040503050406030204" pitchFamily="18" charset="0"/>
                        </a:rPr>
                        <m:t>   </m:t>
                      </m:r>
                      <m:r>
                        <a:rPr lang="en-AU" sz="2000" b="1" i="1">
                          <a:solidFill>
                            <a:srgbClr val="FF0000"/>
                          </a:solidFill>
                          <a:latin typeface="Cambria Math" panose="02040503050406030204" pitchFamily="18" charset="0"/>
                        </a:rPr>
                        <m:t>𝒕</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𝝉</m:t>
                      </m:r>
                      <m:r>
                        <a:rPr lang="en-AU" sz="2000" b="1" i="1">
                          <a:solidFill>
                            <a:srgbClr val="FF0000"/>
                          </a:solidFill>
                          <a:latin typeface="Cambria Math" panose="02040503050406030204" pitchFamily="18" charset="0"/>
                        </a:rPr>
                        <m:t>          (</m:t>
                      </m:r>
                      <m:r>
                        <a:rPr lang="en-AU" sz="2000" b="1" i="1">
                          <a:solidFill>
                            <a:srgbClr val="FF0000"/>
                          </a:solidFill>
                          <a:latin typeface="Cambria Math" panose="02040503050406030204" pitchFamily="18" charset="0"/>
                        </a:rPr>
                        <m:t>𝟒</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𝟏</m:t>
                      </m:r>
                      <m:r>
                        <a:rPr lang="en-AU" sz="2000" b="1" i="1">
                          <a:solidFill>
                            <a:srgbClr val="FF0000"/>
                          </a:solidFill>
                          <a:latin typeface="Cambria Math" panose="02040503050406030204" pitchFamily="18" charset="0"/>
                        </a:rPr>
                        <m:t>.</m:t>
                      </m:r>
                      <m:r>
                        <a:rPr lang="en-AU" sz="2000" b="1" i="1">
                          <a:solidFill>
                            <a:srgbClr val="FF0000"/>
                          </a:solidFill>
                          <a:latin typeface="Cambria Math" panose="02040503050406030204" pitchFamily="18" charset="0"/>
                        </a:rPr>
                        <m:t>𝟕</m:t>
                      </m:r>
                      <m:r>
                        <a:rPr lang="en-AU" sz="2000" b="1" i="1">
                          <a:solidFill>
                            <a:srgbClr val="FF0000"/>
                          </a:solidFill>
                          <a:latin typeface="Cambria Math" panose="02040503050406030204" pitchFamily="18" charset="0"/>
                        </a:rPr>
                        <m:t>)                </m:t>
                      </m:r>
                    </m:oMath>
                  </m:oMathPara>
                </a14:m>
                <a:endParaRPr lang="en-US" sz="2000"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28600"/>
                <a:ext cx="8763000" cy="6127750"/>
              </a:xfrm>
              <a:blipFill>
                <a:blip r:embed="rId2"/>
                <a:stretch>
                  <a:fillRect t="-1095" r="-1321" b="-1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7</a:t>
            </a:fld>
            <a:endParaRPr lang="en-US"/>
          </a:p>
        </p:txBody>
      </p:sp>
      <p:pic>
        <p:nvPicPr>
          <p:cNvPr id="2" name="Picture 1"/>
          <p:cNvPicPr>
            <a:picLocks noChangeAspect="1"/>
          </p:cNvPicPr>
          <p:nvPr/>
        </p:nvPicPr>
        <p:blipFill>
          <a:blip r:embed="rId3"/>
          <a:stretch>
            <a:fillRect/>
          </a:stretch>
        </p:blipFill>
        <p:spPr>
          <a:xfrm>
            <a:off x="1143000" y="1676400"/>
            <a:ext cx="7010400" cy="762000"/>
          </a:xfrm>
          <a:prstGeom prst="rect">
            <a:avLst/>
          </a:prstGeom>
          <a:ln>
            <a:solidFill>
              <a:schemeClr val="accent1"/>
            </a:solidFill>
          </a:ln>
        </p:spPr>
      </p:pic>
      <p:pic>
        <p:nvPicPr>
          <p:cNvPr id="7" name="Picture 6"/>
          <p:cNvPicPr>
            <a:picLocks noChangeAspect="1"/>
          </p:cNvPicPr>
          <p:nvPr/>
        </p:nvPicPr>
        <p:blipFill>
          <a:blip r:embed="rId4"/>
          <a:stretch>
            <a:fillRect/>
          </a:stretch>
        </p:blipFill>
        <p:spPr>
          <a:xfrm>
            <a:off x="457201" y="4876800"/>
            <a:ext cx="7673454" cy="652556"/>
          </a:xfrm>
          <a:prstGeom prst="rect">
            <a:avLst/>
          </a:prstGeom>
          <a:ln>
            <a:solidFill>
              <a:schemeClr val="accent1"/>
            </a:solidFill>
          </a:ln>
        </p:spPr>
      </p:pic>
    </p:spTree>
    <p:extLst>
      <p:ext uri="{BB962C8B-B14F-4D97-AF65-F5344CB8AC3E}">
        <p14:creationId xmlns:p14="http://schemas.microsoft.com/office/powerpoint/2010/main" val="1221587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22" y="76200"/>
            <a:ext cx="8229600" cy="1477962"/>
          </a:xfrm>
        </p:spPr>
        <p:txBody>
          <a:bodyPr/>
          <a:lstStyle/>
          <a:p>
            <a:r>
              <a:rPr lang="en-US" b="1" dirty="0" smtClean="0">
                <a:solidFill>
                  <a:srgbClr val="FF0000"/>
                </a:solidFill>
              </a:rPr>
              <a:t>  4.2 </a:t>
            </a:r>
            <a:r>
              <a:rPr lang="ar-SA" b="1" dirty="0">
                <a:solidFill>
                  <a:srgbClr val="FF0000"/>
                </a:solidFill>
              </a:rPr>
              <a:t>الاستجابة للقوة </a:t>
            </a:r>
            <a:r>
              <a:rPr lang="ar-SA" b="1" dirty="0" smtClean="0">
                <a:solidFill>
                  <a:srgbClr val="FF0000"/>
                </a:solidFill>
              </a:rPr>
              <a:t>العشوائية</a:t>
            </a:r>
            <a:r>
              <a:rPr lang="en-US" b="1" dirty="0" smtClean="0">
                <a:solidFill>
                  <a:srgbClr val="FF0000"/>
                </a:solidFill>
              </a:rPr>
              <a:t/>
            </a:r>
            <a:br>
              <a:rPr lang="en-US" b="1" dirty="0" smtClean="0">
                <a:solidFill>
                  <a:srgbClr val="FF0000"/>
                </a:solidFill>
              </a:rPr>
            </a:br>
            <a:r>
              <a:rPr lang="en-US" sz="2800" b="1" dirty="0"/>
              <a:t>4.2 RESPONSE TO ARBITRARY FORCE</a:t>
            </a:r>
            <a:r>
              <a:rPr lang="ar-SA" sz="2800" b="1" dirty="0" smtClean="0">
                <a:solidFill>
                  <a:srgbClr val="FF0000"/>
                </a:solidFill>
              </a:rPr>
              <a:t> </a:t>
            </a:r>
            <a:endParaRPr lang="ar-SY"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758669"/>
                <a:ext cx="8839200" cy="4525963"/>
              </a:xfrm>
            </p:spPr>
            <p:txBody>
              <a:bodyPr/>
              <a:lstStyle/>
              <a:p>
                <a:r>
                  <a:rPr lang="ar-SY" dirty="0" smtClean="0"/>
                  <a:t>يمكن تمثيل القوة المتغيرة عشوائياً مع الزمن كسلسلة من النبضات القصيرة جداً (الشكل 4.2.1) .</a:t>
                </a:r>
              </a:p>
              <a:p>
                <a:r>
                  <a:rPr lang="ar-SY" dirty="0" smtClean="0"/>
                  <a:t> </a:t>
                </a:r>
                <a:r>
                  <a:rPr lang="ar-SY" dirty="0"/>
                  <a:t>إن استجابة الجملة الديناميكية الخطية لأحد هذه النبضات </a:t>
                </a:r>
                <a:endParaRPr lang="ar-SY" dirty="0" smtClean="0"/>
              </a:p>
              <a:p>
                <a:pPr marL="0" indent="0">
                  <a:buNone/>
                </a:pPr>
                <a:r>
                  <a:rPr lang="ar-SY" dirty="0" smtClean="0"/>
                  <a:t>(</a:t>
                </a:r>
                <a:r>
                  <a:rPr lang="ar-SY" dirty="0"/>
                  <a:t>مثلاً عند االزمن </a:t>
                </a:r>
                <a14:m>
                  <m:oMath xmlns:m="http://schemas.openxmlformats.org/officeDocument/2006/math">
                    <m:r>
                      <a:rPr lang="en-AU" i="1">
                        <a:latin typeface="Cambria Math" panose="02040503050406030204" pitchFamily="18" charset="0"/>
                      </a:rPr>
                      <m:t>𝜏</m:t>
                    </m:r>
                  </m:oMath>
                </a14:m>
                <a:r>
                  <a:rPr lang="ar-SY" dirty="0"/>
                  <a:t> يكون المطال </a:t>
                </a:r>
                <a14:m>
                  <m:oMath xmlns:m="http://schemas.openxmlformats.org/officeDocument/2006/math">
                    <m:r>
                      <a:rPr lang="en-AU" i="1">
                        <a:latin typeface="Cambria Math" panose="02040503050406030204" pitchFamily="18" charset="0"/>
                      </a:rPr>
                      <m:t>𝑝</m:t>
                    </m:r>
                    <m:d>
                      <m:dPr>
                        <m:ctrlPr>
                          <a:rPr lang="en-US" i="1">
                            <a:latin typeface="Cambria Math" panose="02040503050406030204" pitchFamily="18" charset="0"/>
                          </a:rPr>
                        </m:ctrlPr>
                      </m:dPr>
                      <m:e>
                        <m:r>
                          <a:rPr lang="en-AU" i="1">
                            <a:latin typeface="Cambria Math" panose="02040503050406030204" pitchFamily="18" charset="0"/>
                          </a:rPr>
                          <m:t>𝜏</m:t>
                        </m:r>
                      </m:e>
                    </m:d>
                    <m:r>
                      <a:rPr lang="en-AU" i="1">
                        <a:latin typeface="Cambria Math" panose="02040503050406030204" pitchFamily="18" charset="0"/>
                      </a:rPr>
                      <m:t>𝑑</m:t>
                    </m:r>
                    <m:r>
                      <a:rPr lang="en-AU" i="1">
                        <a:latin typeface="Cambria Math" panose="02040503050406030204" pitchFamily="18" charset="0"/>
                      </a:rPr>
                      <m:t>𝜏</m:t>
                    </m:r>
                  </m:oMath>
                </a14:m>
                <a:r>
                  <a:rPr lang="ar-SY" dirty="0"/>
                  <a:t> ) </a:t>
                </a:r>
                <a:r>
                  <a:rPr lang="ar-SY" dirty="0" smtClean="0"/>
                  <a:t>تساوي  </a:t>
                </a:r>
                <a:r>
                  <a:rPr lang="ar-SY" dirty="0"/>
                  <a:t>المطال مضروباً بتابع استجابة </a:t>
                </a:r>
                <a:r>
                  <a:rPr lang="ar-SY" b="1" dirty="0">
                    <a:solidFill>
                      <a:srgbClr val="0E03EF"/>
                    </a:solidFill>
                  </a:rPr>
                  <a:t>واحدة النبضة </a:t>
                </a:r>
                <a:r>
                  <a:rPr lang="ar-SY" dirty="0" smtClean="0"/>
                  <a:t>:</a:t>
                </a:r>
                <a:endParaRPr lang="en-US" dirty="0"/>
              </a:p>
              <a:p>
                <a:pPr marL="0" indent="0">
                  <a:buNone/>
                </a:pPr>
                <a14:m>
                  <m:oMathPara xmlns:m="http://schemas.openxmlformats.org/officeDocument/2006/math">
                    <m:oMathParaPr>
                      <m:jc m:val="centerGroup"/>
                    </m:oMathParaPr>
                    <m:oMath xmlns:m="http://schemas.openxmlformats.org/officeDocument/2006/math">
                      <m:r>
                        <a:rPr lang="en-AU" sz="2800" b="1" i="1">
                          <a:latin typeface="Cambria Math" panose="02040503050406030204" pitchFamily="18" charset="0"/>
                        </a:rPr>
                        <m:t>𝒅𝒖</m:t>
                      </m:r>
                      <m:d>
                        <m:dPr>
                          <m:ctrlPr>
                            <a:rPr lang="en-US" sz="2800" b="1" i="1">
                              <a:latin typeface="Cambria Math" panose="02040503050406030204" pitchFamily="18" charset="0"/>
                            </a:rPr>
                          </m:ctrlPr>
                        </m:dPr>
                        <m:e>
                          <m:r>
                            <a:rPr lang="en-AU" sz="2800" b="1" i="1">
                              <a:latin typeface="Cambria Math" panose="02040503050406030204" pitchFamily="18" charset="0"/>
                            </a:rPr>
                            <m:t>𝒕</m:t>
                          </m:r>
                        </m:e>
                      </m:d>
                      <m:r>
                        <a:rPr lang="en-AU" sz="2800" b="1" i="1">
                          <a:latin typeface="Cambria Math" panose="02040503050406030204" pitchFamily="18" charset="0"/>
                        </a:rPr>
                        <m:t>=</m:t>
                      </m:r>
                      <m:d>
                        <m:dPr>
                          <m:begChr m:val="["/>
                          <m:endChr m:val="]"/>
                          <m:ctrlPr>
                            <a:rPr lang="en-US" sz="2800" b="1" i="1">
                              <a:latin typeface="Cambria Math" panose="02040503050406030204" pitchFamily="18" charset="0"/>
                            </a:rPr>
                          </m:ctrlPr>
                        </m:dPr>
                        <m:e>
                          <m:r>
                            <a:rPr lang="en-AU" sz="2800" b="1" i="1">
                              <a:latin typeface="Cambria Math" panose="02040503050406030204" pitchFamily="18" charset="0"/>
                            </a:rPr>
                            <m:t>𝒑</m:t>
                          </m:r>
                          <m:d>
                            <m:dPr>
                              <m:ctrlPr>
                                <a:rPr lang="en-US" sz="2800" b="1" i="1">
                                  <a:latin typeface="Cambria Math" panose="02040503050406030204" pitchFamily="18" charset="0"/>
                                </a:rPr>
                              </m:ctrlPr>
                            </m:dPr>
                            <m:e>
                              <m:r>
                                <a:rPr lang="en-AU" sz="2800" b="1" i="1">
                                  <a:latin typeface="Cambria Math" panose="02040503050406030204" pitchFamily="18" charset="0"/>
                                </a:rPr>
                                <m:t>𝝉</m:t>
                              </m:r>
                            </m:e>
                          </m:d>
                          <m:r>
                            <a:rPr lang="en-AU" sz="2800" b="1" i="1">
                              <a:latin typeface="Cambria Math" panose="02040503050406030204" pitchFamily="18" charset="0"/>
                            </a:rPr>
                            <m:t>𝒅</m:t>
                          </m:r>
                          <m:r>
                            <a:rPr lang="en-AU" sz="2800" b="1" i="1">
                              <a:latin typeface="Cambria Math" panose="02040503050406030204" pitchFamily="18" charset="0"/>
                            </a:rPr>
                            <m:t>𝝉</m:t>
                          </m:r>
                        </m:e>
                      </m:d>
                      <m:r>
                        <a:rPr lang="en-AU" sz="2800" b="1" i="1">
                          <a:latin typeface="Cambria Math" panose="02040503050406030204" pitchFamily="18" charset="0"/>
                        </a:rPr>
                        <m:t>𝒉</m:t>
                      </m:r>
                      <m:d>
                        <m:dPr>
                          <m:ctrlPr>
                            <a:rPr lang="en-US" sz="2800" b="1" i="1">
                              <a:latin typeface="Cambria Math" panose="02040503050406030204" pitchFamily="18" charset="0"/>
                            </a:rPr>
                          </m:ctrlPr>
                        </m:dPr>
                        <m:e>
                          <m:r>
                            <a:rPr lang="en-AU" sz="2800" b="1" i="1">
                              <a:latin typeface="Cambria Math" panose="02040503050406030204" pitchFamily="18" charset="0"/>
                            </a:rPr>
                            <m:t>𝒕</m:t>
                          </m:r>
                          <m:r>
                            <a:rPr lang="en-AU" sz="2800" b="1" i="1">
                              <a:latin typeface="Cambria Math" panose="02040503050406030204" pitchFamily="18" charset="0"/>
                            </a:rPr>
                            <m:t>−</m:t>
                          </m:r>
                          <m:r>
                            <a:rPr lang="en-AU" sz="2800" b="1" i="1">
                              <a:latin typeface="Cambria Math" panose="02040503050406030204" pitchFamily="18" charset="0"/>
                            </a:rPr>
                            <m:t>𝝉</m:t>
                          </m:r>
                        </m:e>
                      </m:d>
                      <m:r>
                        <a:rPr lang="en-AU" sz="2800" b="1" i="1">
                          <a:latin typeface="Cambria Math" panose="02040503050406030204" pitchFamily="18" charset="0"/>
                        </a:rPr>
                        <m:t>            </m:t>
                      </m:r>
                      <m:r>
                        <a:rPr lang="en-AU" sz="2800" b="1" i="1">
                          <a:latin typeface="Cambria Math" panose="02040503050406030204" pitchFamily="18" charset="0"/>
                        </a:rPr>
                        <m:t>𝒕</m:t>
                      </m:r>
                      <m:r>
                        <a:rPr lang="en-AU" sz="2800" b="1" i="1">
                          <a:latin typeface="Cambria Math" panose="02040503050406030204" pitchFamily="18" charset="0"/>
                        </a:rPr>
                        <m:t>&gt;</m:t>
                      </m:r>
                      <m:r>
                        <a:rPr lang="en-AU" sz="2800" b="1" i="1">
                          <a:latin typeface="Cambria Math" panose="02040503050406030204" pitchFamily="18" charset="0"/>
                        </a:rPr>
                        <m:t>𝝉</m:t>
                      </m:r>
                      <m:r>
                        <a:rPr lang="en-AU" sz="2800" b="1" i="1">
                          <a:latin typeface="Cambria Math" panose="02040503050406030204" pitchFamily="18" charset="0"/>
                        </a:rPr>
                        <m:t> (</m:t>
                      </m:r>
                      <m:r>
                        <a:rPr lang="en-AU" sz="2800" b="1" i="1">
                          <a:latin typeface="Cambria Math" panose="02040503050406030204" pitchFamily="18" charset="0"/>
                        </a:rPr>
                        <m:t>𝟒</m:t>
                      </m:r>
                      <m:r>
                        <a:rPr lang="en-AU" sz="2800" b="1" i="1">
                          <a:latin typeface="Cambria Math" panose="02040503050406030204" pitchFamily="18" charset="0"/>
                        </a:rPr>
                        <m:t>.</m:t>
                      </m:r>
                      <m:r>
                        <a:rPr lang="en-AU" sz="2800" b="1" i="1">
                          <a:latin typeface="Cambria Math" panose="02040503050406030204" pitchFamily="18" charset="0"/>
                        </a:rPr>
                        <m:t>𝟐</m:t>
                      </m:r>
                      <m:r>
                        <a:rPr lang="en-AU" sz="2800" b="1" i="1">
                          <a:latin typeface="Cambria Math" panose="02040503050406030204" pitchFamily="18" charset="0"/>
                        </a:rPr>
                        <m:t>.</m:t>
                      </m:r>
                      <m:r>
                        <a:rPr lang="en-AU" sz="2800" b="1" i="1">
                          <a:latin typeface="Cambria Math" panose="02040503050406030204" pitchFamily="18" charset="0"/>
                        </a:rPr>
                        <m:t>𝟏</m:t>
                      </m:r>
                      <m:r>
                        <a:rPr lang="en-AU" sz="2800" b="1" i="1">
                          <a:latin typeface="Cambria Math" panose="02040503050406030204" pitchFamily="18" charset="0"/>
                        </a:rPr>
                        <m:t>)</m:t>
                      </m:r>
                    </m:oMath>
                  </m:oMathPara>
                </a14:m>
                <a:endParaRPr lang="ar-SY" sz="2800" b="1" dirty="0" smtClean="0"/>
              </a:p>
              <a:p>
                <a:pPr marL="0" indent="0">
                  <a:buNone/>
                </a:pPr>
                <a:endParaRPr lang="en-US"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758669"/>
                <a:ext cx="8839200" cy="4525963"/>
              </a:xfrm>
              <a:blipFill>
                <a:blip r:embed="rId2"/>
                <a:stretch>
                  <a:fillRect t="-1750" r="-172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smtClean="0"/>
              <a:t>dr.hala Hasan</a:t>
            </a:r>
            <a:endParaRPr lang="en-US"/>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8</a:t>
            </a:fld>
            <a:endParaRPr lang="en-US"/>
          </a:p>
        </p:txBody>
      </p:sp>
    </p:spTree>
    <p:extLst>
      <p:ext uri="{BB962C8B-B14F-4D97-AF65-F5344CB8AC3E}">
        <p14:creationId xmlns:p14="http://schemas.microsoft.com/office/powerpoint/2010/main" val="608770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3DC35598-70D3-467C-AE0A-C9730BC68733}" type="datetime9">
              <a:rPr lang="ar-SY" smtClean="0"/>
              <a:pPr>
                <a:defRPr/>
              </a:pPr>
              <a:t>29 حزيران 2019</a:t>
            </a:fld>
            <a:endParaRPr lang="en-US"/>
          </a:p>
        </p:txBody>
      </p:sp>
      <p:sp>
        <p:nvSpPr>
          <p:cNvPr id="5" name="Footer Placeholder 4"/>
          <p:cNvSpPr>
            <a:spLocks noGrp="1"/>
          </p:cNvSpPr>
          <p:nvPr>
            <p:ph type="ftr" sz="quarter" idx="11"/>
          </p:nvPr>
        </p:nvSpPr>
        <p:spPr/>
        <p:txBody>
          <a:bodyPr/>
          <a:lstStyle/>
          <a:p>
            <a:pPr>
              <a:defRPr/>
            </a:pPr>
            <a:r>
              <a:rPr lang="en-US" dirty="0" err="1" smtClean="0"/>
              <a:t>dr.hala</a:t>
            </a:r>
            <a:r>
              <a:rPr lang="en-US" dirty="0" smtClean="0"/>
              <a:t> Hasan</a:t>
            </a:r>
            <a:endParaRPr lang="en-US" dirty="0"/>
          </a:p>
        </p:txBody>
      </p:sp>
      <p:sp>
        <p:nvSpPr>
          <p:cNvPr id="6" name="Slide Number Placeholder 5"/>
          <p:cNvSpPr>
            <a:spLocks noGrp="1"/>
          </p:cNvSpPr>
          <p:nvPr>
            <p:ph type="sldNum" sz="quarter" idx="12"/>
          </p:nvPr>
        </p:nvSpPr>
        <p:spPr/>
        <p:txBody>
          <a:bodyPr/>
          <a:lstStyle/>
          <a:p>
            <a:pPr>
              <a:defRPr/>
            </a:pPr>
            <a:fld id="{CB0DA68F-AEBE-4FFD-B3CC-7B7AA3628A66}" type="slidenum">
              <a:rPr lang="ar-SA" smtClean="0"/>
              <a:pPr>
                <a:defRPr/>
              </a:pPr>
              <a:t>9</a:t>
            </a:fld>
            <a:endParaRPr lang="en-US" dirty="0"/>
          </a:p>
        </p:txBody>
      </p:sp>
      <p:sp>
        <p:nvSpPr>
          <p:cNvPr id="8" name="Rectangle 7"/>
          <p:cNvSpPr/>
          <p:nvPr/>
        </p:nvSpPr>
        <p:spPr>
          <a:xfrm>
            <a:off x="304800" y="5418421"/>
            <a:ext cx="8534400" cy="959237"/>
          </a:xfrm>
          <a:prstGeom prst="rect">
            <a:avLst/>
          </a:prstGeom>
        </p:spPr>
        <p:txBody>
          <a:bodyPr wrap="square">
            <a:spAutoFit/>
          </a:bodyPr>
          <a:lstStyle/>
          <a:p>
            <a:pPr algn="ctr" rtl="1">
              <a:spcAft>
                <a:spcPts val="1000"/>
              </a:spcAft>
            </a:pPr>
            <a:r>
              <a:rPr lang="ar-SY" sz="2400" dirty="0">
                <a:highlight>
                  <a:srgbClr val="FF00FF"/>
                </a:highlight>
                <a:latin typeface="Calibri" panose="020F0502020204030204" pitchFamily="34" charset="0"/>
                <a:ea typeface="Times New Roman" panose="02020603050405020304" pitchFamily="18" charset="0"/>
              </a:rPr>
              <a:t>الشكل 4.2.1 : </a:t>
            </a:r>
            <a:r>
              <a:rPr lang="ar-SY" sz="2400" dirty="0" smtClean="0">
                <a:highlight>
                  <a:srgbClr val="FF00FF"/>
                </a:highlight>
                <a:latin typeface="Calibri" panose="020F0502020204030204" pitchFamily="34" charset="0"/>
                <a:ea typeface="Times New Roman" panose="02020603050405020304" pitchFamily="18" charset="0"/>
              </a:rPr>
              <a:t> </a:t>
            </a:r>
            <a:r>
              <a:rPr lang="en-US" sz="2400" dirty="0" smtClean="0">
                <a:highlight>
                  <a:srgbClr val="FF00FF"/>
                </a:highlight>
                <a:latin typeface="Times New Roman" panose="02020603050405020304" pitchFamily="18" charset="0"/>
                <a:ea typeface="Times New Roman" panose="02020603050405020304" pitchFamily="18" charset="0"/>
              </a:rPr>
              <a:t>Schematic </a:t>
            </a:r>
            <a:r>
              <a:rPr lang="en-US" sz="2400" dirty="0">
                <a:highlight>
                  <a:srgbClr val="FF00FF"/>
                </a:highlight>
                <a:latin typeface="Times New Roman" panose="02020603050405020304" pitchFamily="18" charset="0"/>
                <a:ea typeface="Times New Roman" panose="02020603050405020304" pitchFamily="18" charset="0"/>
              </a:rPr>
              <a:t>explanation of convolution integral</a:t>
            </a:r>
            <a:r>
              <a:rPr lang="en-US" sz="2400" dirty="0">
                <a:highlight>
                  <a:srgbClr val="FF00FF"/>
                </a:highlight>
                <a:ea typeface="Times New Roman" panose="02020603050405020304" pitchFamily="18" charset="0"/>
              </a:rPr>
              <a:t> </a:t>
            </a:r>
            <a:endParaRPr lang="ar-SY" sz="2400" dirty="0" smtClean="0">
              <a:highlight>
                <a:srgbClr val="FF00FF"/>
              </a:highlight>
              <a:ea typeface="Times New Roman" panose="02020603050405020304" pitchFamily="18" charset="0"/>
            </a:endParaRPr>
          </a:p>
          <a:p>
            <a:pPr algn="ctr" rtl="1">
              <a:spcAft>
                <a:spcPts val="1000"/>
              </a:spcAft>
            </a:pPr>
            <a:r>
              <a:rPr lang="ar-SY" sz="2400" dirty="0" smtClean="0">
                <a:highlight>
                  <a:srgbClr val="FF00FF"/>
                </a:highlight>
                <a:ea typeface="Times New Roman" panose="02020603050405020304" pitchFamily="18" charset="0"/>
              </a:rPr>
              <a:t>شرح </a:t>
            </a:r>
            <a:r>
              <a:rPr lang="ar-SY" sz="2400" dirty="0">
                <a:highlight>
                  <a:srgbClr val="FF00FF"/>
                </a:highlight>
                <a:ea typeface="Times New Roman" panose="02020603050405020304" pitchFamily="18" charset="0"/>
              </a:rPr>
              <a:t>تخطيطي  التي تعبر عن كيفية تعديل شكل واحدا تلو </a:t>
            </a:r>
            <a:r>
              <a:rPr lang="ar-SY" sz="2400" dirty="0" smtClean="0">
                <a:highlight>
                  <a:srgbClr val="FF00FF"/>
                </a:highlight>
                <a:ea typeface="Times New Roman" panose="02020603050405020304" pitchFamily="18" charset="0"/>
              </a:rPr>
              <a:t>الآخر</a:t>
            </a:r>
            <a:endParaRPr lang="en-US" sz="2400" dirty="0">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6201" y="152400"/>
            <a:ext cx="8915400" cy="5281784"/>
          </a:xfrm>
          <a:prstGeom prst="rect">
            <a:avLst/>
          </a:prstGeom>
        </p:spPr>
      </p:pic>
    </p:spTree>
    <p:extLst>
      <p:ext uri="{BB962C8B-B14F-4D97-AF65-F5344CB8AC3E}">
        <p14:creationId xmlns:p14="http://schemas.microsoft.com/office/powerpoint/2010/main" val="284441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6116</TotalTime>
  <Words>966</Words>
  <Application>Microsoft Office PowerPoint</Application>
  <PresentationFormat>On-screen Show (4:3)</PresentationFormat>
  <Paragraphs>216</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Times New Roman</vt:lpstr>
      <vt:lpstr>Wingdings</vt:lpstr>
      <vt:lpstr>Office Theme</vt:lpstr>
      <vt:lpstr>PowerPoint Presentation</vt:lpstr>
      <vt:lpstr>مقدمة </vt:lpstr>
      <vt:lpstr>القسم A   -4chapter :  الاستجابة للقوى العشوائية المتغيرة مع الزمن </vt:lpstr>
      <vt:lpstr>4.1 الاستجابة للنبضة الواحدية  RESPONSE TO UNIT IMPULSE</vt:lpstr>
      <vt:lpstr>PowerPoint Presentation</vt:lpstr>
      <vt:lpstr>PowerPoint Presentation</vt:lpstr>
      <vt:lpstr>PowerPoint Presentation</vt:lpstr>
      <vt:lpstr>  4.2 الاستجابة للقوة العشوائية 4.2 RESPONSE TO ARBITRARY FORCE </vt:lpstr>
      <vt:lpstr>PowerPoint Presentation</vt:lpstr>
      <vt:lpstr>PowerPoint Presentation</vt:lpstr>
      <vt:lpstr>PowerPoint Presentation</vt:lpstr>
      <vt:lpstr>1.10.2 تكامل ديوهامل  </vt:lpstr>
      <vt:lpstr>4.3 القوى الثابتة القدر RESPONSE TO STEP AND RAMP FORCES</vt:lpstr>
      <vt:lpstr>PowerPoint Presentation</vt:lpstr>
      <vt:lpstr>PowerPoint Presentation</vt:lpstr>
      <vt:lpstr>PowerPoint Presentation</vt:lpstr>
      <vt:lpstr>PowerPoint Presentation</vt:lpstr>
      <vt:lpstr>PowerPoint Presentation</vt:lpstr>
      <vt:lpstr>4.4 القوى المتزايدة بشكل رامب أو خطياً RAMP OR LINEARLY INCREASING FORCE</vt:lpstr>
      <vt:lpstr>PowerPoint Presentation</vt:lpstr>
      <vt:lpstr>4.5 القوة ثابتة القدر مع تزايد محدود في الزمن  4.5 STEP FORCE WITH FINITE RISE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FOUR</dc:title>
  <dc:creator>dr. hala</dc:creator>
  <cp:lastModifiedBy>USER</cp:lastModifiedBy>
  <cp:revision>322</cp:revision>
  <dcterms:created xsi:type="dcterms:W3CDTF">2006-08-16T00:00:00Z</dcterms:created>
  <dcterms:modified xsi:type="dcterms:W3CDTF">2019-06-29T21:58:23Z</dcterms:modified>
</cp:coreProperties>
</file>